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688" r:id="rId2"/>
    <p:sldMasterId id="2147483685" r:id="rId3"/>
    <p:sldMasterId id="2147483719" r:id="rId4"/>
    <p:sldMasterId id="2147483736" r:id="rId5"/>
  </p:sldMasterIdLst>
  <p:notesMasterIdLst>
    <p:notesMasterId r:id="rId33"/>
  </p:notesMasterIdLst>
  <p:handoutMasterIdLst>
    <p:handoutMasterId r:id="rId34"/>
  </p:handoutMasterIdLst>
  <p:sldIdLst>
    <p:sldId id="1184" r:id="rId6"/>
    <p:sldId id="1172" r:id="rId7"/>
    <p:sldId id="1742" r:id="rId8"/>
    <p:sldId id="1729" r:id="rId9"/>
    <p:sldId id="353" r:id="rId10"/>
    <p:sldId id="494" r:id="rId11"/>
    <p:sldId id="1720" r:id="rId12"/>
    <p:sldId id="495" r:id="rId13"/>
    <p:sldId id="1730" r:id="rId14"/>
    <p:sldId id="493" r:id="rId15"/>
    <p:sldId id="1745" r:id="rId16"/>
    <p:sldId id="2147482767" r:id="rId17"/>
    <p:sldId id="2147482769" r:id="rId18"/>
    <p:sldId id="1733" r:id="rId19"/>
    <p:sldId id="1731" r:id="rId20"/>
    <p:sldId id="2147482774" r:id="rId21"/>
    <p:sldId id="2147482768" r:id="rId22"/>
    <p:sldId id="2147482770" r:id="rId23"/>
    <p:sldId id="2147482762" r:id="rId24"/>
    <p:sldId id="2147482778" r:id="rId25"/>
    <p:sldId id="1753" r:id="rId26"/>
    <p:sldId id="2147482766" r:id="rId27"/>
    <p:sldId id="2147482775" r:id="rId28"/>
    <p:sldId id="2147482776" r:id="rId29"/>
    <p:sldId id="2147482759" r:id="rId30"/>
    <p:sldId id="2147482760" r:id="rId31"/>
    <p:sldId id="2147482761" r:id="rId32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andelion" id="{BD2F81A5-D6A4-42A5-A94D-69F19D63BF08}">
          <p14:sldIdLst>
            <p14:sldId id="1184"/>
            <p14:sldId id="1172"/>
            <p14:sldId id="1742"/>
            <p14:sldId id="1729"/>
            <p14:sldId id="353"/>
            <p14:sldId id="494"/>
            <p14:sldId id="1720"/>
            <p14:sldId id="495"/>
            <p14:sldId id="1730"/>
            <p14:sldId id="493"/>
            <p14:sldId id="1745"/>
            <p14:sldId id="2147482767"/>
            <p14:sldId id="2147482769"/>
            <p14:sldId id="1733"/>
            <p14:sldId id="1731"/>
            <p14:sldId id="2147482774"/>
            <p14:sldId id="2147482768"/>
            <p14:sldId id="2147482770"/>
            <p14:sldId id="2147482762"/>
            <p14:sldId id="2147482778"/>
          </p14:sldIdLst>
        </p14:section>
        <p14:section name="Dandelion" id="{65EF0286-3062-4C18-A444-4CD47FF897AD}">
          <p14:sldIdLst>
            <p14:sldId id="1753"/>
            <p14:sldId id="2147482766"/>
            <p14:sldId id="2147482775"/>
            <p14:sldId id="2147482776"/>
          </p14:sldIdLst>
        </p14:section>
        <p14:section name="Dandelion Poster" id="{0418E4EF-3540-454A-BC79-77B02D9EA587}">
          <p14:sldIdLst>
            <p14:sldId id="2147482759"/>
            <p14:sldId id="2147482760"/>
            <p14:sldId id="21474827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3936"/>
    <a:srgbClr val="990000"/>
    <a:srgbClr val="4285F4"/>
    <a:srgbClr val="3980F3"/>
    <a:srgbClr val="4F6228"/>
    <a:srgbClr val="942825"/>
    <a:srgbClr val="30B5C5"/>
    <a:srgbClr val="6F8E30"/>
    <a:srgbClr val="6495A2"/>
    <a:srgbClr val="275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40" autoAdjust="0"/>
    <p:restoredTop sz="91854" autoAdjust="0"/>
  </p:normalViewPr>
  <p:slideViewPr>
    <p:cSldViewPr snapToGrid="0">
      <p:cViewPr varScale="1">
        <p:scale>
          <a:sx n="105" d="100"/>
          <a:sy n="105" d="100"/>
        </p:scale>
        <p:origin x="39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079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58C73B-ACDC-42E2-9E71-495722E678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872BD9-AB57-4778-AB80-4754D5B371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17C70-DEDB-4616-949E-BCDF1C4D0690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204B62-AADD-4720-9EC4-FA0AB4B754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E2F40-20E8-44DE-841B-2D4BFC5533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B98D8-A203-4ABE-90C8-01E1C71CD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32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3508"/>
          </a:xfrm>
          <a:prstGeom prst="rect">
            <a:avLst/>
          </a:prstGeom>
        </p:spPr>
        <p:txBody>
          <a:bodyPr vert="horz" lIns="96629" tIns="48316" rIns="96629" bIns="4831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3508"/>
          </a:xfrm>
          <a:prstGeom prst="rect">
            <a:avLst/>
          </a:prstGeom>
        </p:spPr>
        <p:txBody>
          <a:bodyPr vert="horz" lIns="96629" tIns="48316" rIns="96629" bIns="48316" rtlCol="0"/>
          <a:lstStyle>
            <a:lvl1pPr algn="r">
              <a:defRPr sz="1200"/>
            </a:lvl1pPr>
          </a:lstStyle>
          <a:p>
            <a:fld id="{4E5831A9-F749-417E-8874-C181E7B111F6}" type="datetimeFigureOut">
              <a:rPr lang="zh-CN" altLang="en-US" smtClean="0"/>
              <a:t>2025/9/1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7938"/>
            <a:ext cx="6137275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9" tIns="48316" rIns="96629" bIns="48316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12"/>
            <a:ext cx="5679440" cy="4029879"/>
          </a:xfrm>
          <a:prstGeom prst="rect">
            <a:avLst/>
          </a:prstGeom>
        </p:spPr>
        <p:txBody>
          <a:bodyPr vert="horz" lIns="96629" tIns="48316" rIns="96629" bIns="48316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6629" tIns="48316" rIns="96629" bIns="4831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3507"/>
          </a:xfrm>
          <a:prstGeom prst="rect">
            <a:avLst/>
          </a:prstGeom>
        </p:spPr>
        <p:txBody>
          <a:bodyPr vert="horz" lIns="96629" tIns="48316" rIns="96629" bIns="48316" rtlCol="0" anchor="b"/>
          <a:lstStyle>
            <a:lvl1pPr algn="r">
              <a:defRPr sz="1200"/>
            </a:lvl1pPr>
          </a:lstStyle>
          <a:p>
            <a:fld id="{A13F77BB-32A3-43BD-8A4A-FF2B04B6D3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52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F77BB-32A3-43BD-8A4A-FF2B04B6D33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979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24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10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2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77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a378dd1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a378dd1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126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latin typeface="等线"/>
                <a:ea typeface="等线"/>
              </a:rPr>
              <a:t>Relational vs graph</a:t>
            </a:r>
            <a:endParaRPr lang="zh-CN" altLang="en-US" sz="120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200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47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a378dd1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a378dd1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110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a378dd1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a378dd1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461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修改说明：</a:t>
            </a:r>
            <a:endParaRPr lang="en-US" altLang="zh-CN" dirty="0">
              <a:latin typeface="Arial" panose="020B0604020202020204" pitchFamily="34" charset="0"/>
            </a:endParaRPr>
          </a:p>
          <a:p>
            <a:pPr marL="0" marR="0" lvl="0" indent="0" algn="l" defTabSz="1219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、增加“</a:t>
            </a:r>
            <a:r>
              <a:rPr lang="zh-CN" altLang="en-US" b="1" i="1" dirty="0">
                <a:solidFill>
                  <a:srgbClr val="3333FF"/>
                </a:solidFill>
                <a:latin typeface="Arial" panose="020B0604020202020204" pitchFamily="34" charset="0"/>
              </a:rPr>
              <a:t>撰写指引（完成</a:t>
            </a:r>
            <a:r>
              <a:rPr lang="en-US" altLang="zh-CN" b="1" i="1" dirty="0">
                <a:solidFill>
                  <a:srgbClr val="3333FF"/>
                </a:solidFill>
                <a:latin typeface="Arial" panose="020B0604020202020204" pitchFamily="34" charset="0"/>
              </a:rPr>
              <a:t>idea</a:t>
            </a:r>
            <a:r>
              <a:rPr lang="zh-CN" altLang="en-US" b="1" i="1" dirty="0">
                <a:solidFill>
                  <a:srgbClr val="3333FF"/>
                </a:solidFill>
                <a:latin typeface="Arial" panose="020B0604020202020204" pitchFamily="34" charset="0"/>
              </a:rPr>
              <a:t>胶片后请删除）</a:t>
            </a:r>
            <a:r>
              <a:rPr lang="zh-CN" altLang="en-US" i="1" dirty="0">
                <a:solidFill>
                  <a:srgbClr val="3333FF"/>
                </a:solidFill>
                <a:latin typeface="Arial" panose="020B0604020202020204" pitchFamily="34" charset="0"/>
              </a:rPr>
              <a:t>：</a:t>
            </a:r>
            <a:r>
              <a:rPr lang="zh-CN" altLang="en-US" dirty="0">
                <a:latin typeface="Arial" panose="020B0604020202020204" pitchFamily="34" charset="0"/>
              </a:rPr>
              <a:t>”</a:t>
            </a:r>
            <a:endParaRPr lang="en-US" altLang="zh-CN" dirty="0">
              <a:latin typeface="Arial" panose="020B0604020202020204" pitchFamily="34" charset="0"/>
            </a:endParaRPr>
          </a:p>
          <a:p>
            <a:pPr marL="0" marR="0" lvl="0" indent="0" algn="l" defTabSz="1219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Arial" panose="020B0604020202020204" pitchFamily="34" charset="0"/>
              </a:rPr>
              <a:t>2</a:t>
            </a:r>
            <a:r>
              <a:rPr lang="zh-CN" altLang="en-US" dirty="0">
                <a:latin typeface="Arial" panose="020B0604020202020204" pitchFamily="34" charset="0"/>
              </a:rPr>
              <a:t>、把有益效果修改为“技术效果”</a:t>
            </a:r>
            <a:endParaRPr lang="en-US" altLang="zh-CN" dirty="0">
              <a:latin typeface="Arial" panose="020B0604020202020204" pitchFamily="34" charset="0"/>
            </a:endParaRPr>
          </a:p>
          <a:p>
            <a:pPr marL="0" marR="0" lvl="0" indent="0" algn="l" defTabSz="1219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</a:rPr>
              <a:t>、把“</a:t>
            </a:r>
            <a:r>
              <a:rPr lang="zh-CN" altLang="en-US" i="1" dirty="0">
                <a:solidFill>
                  <a:srgbClr val="3333FF"/>
                </a:solidFill>
                <a:latin typeface="Arial" panose="020B0604020202020204" pitchFamily="34" charset="0"/>
              </a:rPr>
              <a:t>与现有技术区别最大的地方，发明人最得意之处</a:t>
            </a:r>
            <a:r>
              <a:rPr lang="zh-CN" altLang="en-US" dirty="0">
                <a:latin typeface="Arial" panose="020B0604020202020204" pitchFamily="34" charset="0"/>
              </a:rPr>
              <a:t>”修改为“</a:t>
            </a:r>
            <a:r>
              <a:rPr lang="zh-CN" altLang="en-US" i="1" dirty="0">
                <a:solidFill>
                  <a:srgbClr val="3333FF"/>
                </a:solidFill>
                <a:latin typeface="Arial" panose="020B0604020202020204" pitchFamily="34" charset="0"/>
              </a:rPr>
              <a:t>与现有技术不同的技术特征</a:t>
            </a:r>
            <a:r>
              <a:rPr lang="zh-CN" altLang="en-US" dirty="0">
                <a:latin typeface="Arial" panose="020B0604020202020204" pitchFamily="34" charset="0"/>
              </a:rPr>
              <a:t>”</a:t>
            </a:r>
            <a:endParaRPr lang="en-US" altLang="zh-CN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5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50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修改说明：</a:t>
            </a:r>
            <a:endParaRPr lang="en-US" altLang="zh-CN" dirty="0">
              <a:latin typeface="Arial" panose="020B0604020202020204" pitchFamily="34" charset="0"/>
            </a:endParaRPr>
          </a:p>
          <a:p>
            <a:pPr marL="0" marR="0" lvl="0" indent="0" algn="l" defTabSz="1219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、增加“</a:t>
            </a:r>
            <a:r>
              <a:rPr lang="zh-CN" altLang="en-US" b="1" i="1" dirty="0">
                <a:solidFill>
                  <a:srgbClr val="3333FF"/>
                </a:solidFill>
                <a:latin typeface="Arial" panose="020B0604020202020204" pitchFamily="34" charset="0"/>
              </a:rPr>
              <a:t>撰写指引（完成</a:t>
            </a:r>
            <a:r>
              <a:rPr lang="en-US" altLang="zh-CN" b="1" i="1" dirty="0">
                <a:solidFill>
                  <a:srgbClr val="3333FF"/>
                </a:solidFill>
                <a:latin typeface="Arial" panose="020B0604020202020204" pitchFamily="34" charset="0"/>
              </a:rPr>
              <a:t>idea</a:t>
            </a:r>
            <a:r>
              <a:rPr lang="zh-CN" altLang="en-US" b="1" i="1" dirty="0">
                <a:solidFill>
                  <a:srgbClr val="3333FF"/>
                </a:solidFill>
                <a:latin typeface="Arial" panose="020B0604020202020204" pitchFamily="34" charset="0"/>
              </a:rPr>
              <a:t>胶片后请删除）</a:t>
            </a:r>
            <a:r>
              <a:rPr lang="zh-CN" altLang="en-US" i="1" dirty="0">
                <a:solidFill>
                  <a:srgbClr val="3333FF"/>
                </a:solidFill>
                <a:latin typeface="Arial" panose="020B0604020202020204" pitchFamily="34" charset="0"/>
              </a:rPr>
              <a:t>：</a:t>
            </a:r>
            <a:r>
              <a:rPr lang="zh-CN" altLang="en-US" dirty="0">
                <a:latin typeface="Arial" panose="020B0604020202020204" pitchFamily="34" charset="0"/>
              </a:rPr>
              <a:t>”</a:t>
            </a:r>
            <a:endParaRPr lang="en-US" altLang="zh-CN" dirty="0">
              <a:latin typeface="Arial" panose="020B0604020202020204" pitchFamily="34" charset="0"/>
            </a:endParaRPr>
          </a:p>
          <a:p>
            <a:pPr marL="0" marR="0" lvl="0" indent="0" algn="l" defTabSz="1219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Arial" panose="020B0604020202020204" pitchFamily="34" charset="0"/>
              </a:rPr>
              <a:t>2</a:t>
            </a:r>
            <a:r>
              <a:rPr lang="zh-CN" altLang="en-US" dirty="0">
                <a:latin typeface="Arial" panose="020B0604020202020204" pitchFamily="34" charset="0"/>
              </a:rPr>
              <a:t>、把有益效果修改为“技术效果”</a:t>
            </a:r>
            <a:endParaRPr lang="en-US" altLang="zh-CN" dirty="0">
              <a:latin typeface="Arial" panose="020B0604020202020204" pitchFamily="34" charset="0"/>
            </a:endParaRPr>
          </a:p>
          <a:p>
            <a:pPr marL="0" marR="0" lvl="0" indent="0" algn="l" defTabSz="1219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</a:rPr>
              <a:t>、把“</a:t>
            </a:r>
            <a:r>
              <a:rPr lang="zh-CN" altLang="en-US" i="1" dirty="0">
                <a:solidFill>
                  <a:srgbClr val="3333FF"/>
                </a:solidFill>
                <a:latin typeface="Arial" panose="020B0604020202020204" pitchFamily="34" charset="0"/>
              </a:rPr>
              <a:t>与现有技术区别最大的地方，发明人最得意之处</a:t>
            </a:r>
            <a:r>
              <a:rPr lang="zh-CN" altLang="en-US" dirty="0">
                <a:latin typeface="Arial" panose="020B0604020202020204" pitchFamily="34" charset="0"/>
              </a:rPr>
              <a:t>”修改为“</a:t>
            </a:r>
            <a:r>
              <a:rPr lang="zh-CN" altLang="en-US" i="1" dirty="0">
                <a:solidFill>
                  <a:srgbClr val="3333FF"/>
                </a:solidFill>
                <a:latin typeface="Arial" panose="020B0604020202020204" pitchFamily="34" charset="0"/>
              </a:rPr>
              <a:t>与现有技术不同的技术特征</a:t>
            </a:r>
            <a:r>
              <a:rPr lang="zh-CN" altLang="en-US" dirty="0">
                <a:latin typeface="Arial" panose="020B0604020202020204" pitchFamily="34" charset="0"/>
              </a:rPr>
              <a:t>”</a:t>
            </a:r>
            <a:endParaRPr lang="en-US" altLang="zh-CN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7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57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a378dd1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a378dd1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145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a378dd1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a378dd1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587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a378dd1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a378dd1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13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59AE43-8096-BF49-A3DF-423FBC054CA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5738" y="1512876"/>
            <a:ext cx="10729365" cy="4690459"/>
          </a:xfrm>
          <a:prstGeom prst="rect">
            <a:avLst/>
          </a:prstGeom>
        </p:spPr>
        <p:txBody>
          <a:bodyPr lIns="0" tIns="0" rIns="0" bIns="0"/>
          <a:lstStyle>
            <a:lvl1pPr marL="179316" marR="0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 sz="1799" baseline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446322" marR="0" indent="-285636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605" algn="ctr"/>
              </a:tabLst>
              <a:defRPr sz="1599" baseline="0">
                <a:latin typeface="+mn-lt"/>
                <a:ea typeface="Microsoft YaHei" panose="020B0503020204020204" pitchFamily="34" charset="-122"/>
              </a:defRPr>
            </a:lvl2pPr>
            <a:lvl3pPr marL="898525" marR="0" indent="-16668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605" algn="ctr"/>
              </a:tabLst>
              <a:defRPr sz="1298" baseline="0">
                <a:latin typeface="+mn-lt"/>
                <a:ea typeface="Microsoft YaHei" panose="020B0503020204020204" pitchFamily="34" charset="-122"/>
              </a:defRPr>
            </a:lvl3pPr>
            <a:lvl4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4pPr>
            <a:lvl5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marL="328894" marR="0" lvl="1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r>
              <a:rPr lang="en-US" dirty="0"/>
              <a:t>Click to edit Master text style</a:t>
            </a:r>
          </a:p>
          <a:p>
            <a:pPr marL="1098136" marR="0" lvl="2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r>
              <a:rPr lang="en-US" dirty="0"/>
              <a:t>Click to edit Master text style</a:t>
            </a:r>
          </a:p>
          <a:p>
            <a:pPr marL="1098136" marR="0" lvl="2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endParaRPr lang="en-US" altLang="zh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90" y="456134"/>
            <a:ext cx="10736446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1262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599EA8-6349-3349-B5F3-BFB77398A869}"/>
              </a:ext>
            </a:extLst>
          </p:cNvPr>
          <p:cNvSpPr txBox="1"/>
          <p:nvPr userDrawn="1"/>
        </p:nvSpPr>
        <p:spPr>
          <a:xfrm>
            <a:off x="607249" y="1402065"/>
            <a:ext cx="3919503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798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55488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802685"/>
            <a:ext cx="12192000" cy="57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EA1B23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-10808" y="548680"/>
            <a:ext cx="122028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4196" y="-35488"/>
            <a:ext cx="10972800" cy="584775"/>
          </a:xfrm>
          <a:noFill/>
        </p:spPr>
        <p:txBody>
          <a:bodyPr wrap="square" lIns="91440" tIns="45720" rIns="91440" bIns="45720">
            <a:spAutoFit/>
          </a:bodyPr>
          <a:lstStyle>
            <a:lvl1pPr>
              <a:defRPr lang="en-US" sz="3200" b="0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410410" y="6525686"/>
            <a:ext cx="3360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7F7F7F"/>
                </a:solidFill>
              </a:rPr>
              <a:t>Confidential. Huawei Technologies Ltd.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644691"/>
            <a:ext cx="10972800" cy="587704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2133" b="1">
                <a:latin typeface="+mj-lt"/>
              </a:defRPr>
            </a:lvl1pPr>
            <a:lvl2pPr>
              <a:spcBef>
                <a:spcPts val="800"/>
              </a:spcBef>
              <a:defRPr sz="1867">
                <a:latin typeface="+mj-lt"/>
              </a:defRPr>
            </a:lvl2pPr>
            <a:lvl3pPr>
              <a:spcBef>
                <a:spcPts val="800"/>
              </a:spcBef>
              <a:defRPr sz="1867">
                <a:latin typeface="+mj-lt"/>
              </a:defRPr>
            </a:lvl3pPr>
            <a:lvl4pPr>
              <a:spcBef>
                <a:spcPts val="800"/>
              </a:spcBef>
              <a:defRPr sz="1600">
                <a:latin typeface="+mj-lt"/>
              </a:defRPr>
            </a:lvl4pPr>
            <a:lvl5pPr>
              <a:spcBef>
                <a:spcPts val="800"/>
              </a:spcBef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95883" y="6520259"/>
            <a:ext cx="2844800" cy="365125"/>
          </a:xfrm>
        </p:spPr>
        <p:txBody>
          <a:bodyPr/>
          <a:lstStyle/>
          <a:p>
            <a:fld id="{BD0761DA-22F7-4742-9F31-719AD8BF2F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4" y="0"/>
            <a:ext cx="495740" cy="52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47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341" lvl="0" indent="-45700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682" lvl="1" indent="-42315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022" lvl="2" indent="-42315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7364" lvl="3" indent="-42315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6705" lvl="4" indent="-42315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6046" lvl="5" indent="-42315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5386" lvl="6" indent="-42315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4727" lvl="7" indent="-42315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4068" lvl="8" indent="-42315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72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90" y="456134"/>
            <a:ext cx="10736446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ct val="0"/>
              </a:spcBef>
              <a:buNone/>
              <a:defRPr sz="31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03" indent="0" algn="ctr">
              <a:buNone/>
              <a:defRPr sz="2597"/>
            </a:lvl2pPr>
            <a:lvl3pPr marL="1187204" indent="0" algn="ctr">
              <a:buNone/>
              <a:defRPr sz="2336"/>
            </a:lvl3pPr>
            <a:lvl4pPr marL="1780808" indent="0" algn="ctr">
              <a:buNone/>
              <a:defRPr sz="2077"/>
            </a:lvl4pPr>
            <a:lvl5pPr marL="2374410" indent="0" algn="ctr">
              <a:buNone/>
              <a:defRPr sz="2077"/>
            </a:lvl5pPr>
            <a:lvl6pPr marL="2968012" indent="0" algn="ctr">
              <a:buNone/>
              <a:defRPr sz="2077"/>
            </a:lvl6pPr>
            <a:lvl7pPr marL="3561614" indent="0" algn="ctr">
              <a:buNone/>
              <a:defRPr sz="2077"/>
            </a:lvl7pPr>
            <a:lvl8pPr marL="4155218" indent="0" algn="ctr">
              <a:buNone/>
              <a:defRPr sz="2077"/>
            </a:lvl8pPr>
            <a:lvl9pPr marL="4748820" indent="0" algn="ctr">
              <a:buNone/>
              <a:defRPr sz="2077"/>
            </a:lvl9pPr>
          </a:lstStyle>
          <a:p>
            <a:r>
              <a:rPr lang="zh-CN" altLang="en-US"/>
              <a:t>单击此处添加标题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622" y="1501990"/>
            <a:ext cx="10729365" cy="4690459"/>
          </a:xfrm>
          <a:prstGeom prst="rect">
            <a:avLst/>
          </a:prstGeom>
        </p:spPr>
        <p:txBody>
          <a:bodyPr lIns="0" tIns="0" rIns="0" bIns="0"/>
          <a:lstStyle>
            <a:lvl1pPr marL="12366" indent="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1207817" algn="ctr"/>
              </a:tabLst>
              <a:defRPr sz="17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587" indent="-171074">
              <a:buFont typeface="Arial" panose="020B0604020202020204" pitchFamily="34" charset="0"/>
              <a:buChar char="•"/>
              <a:tabLst>
                <a:tab pos="1207817" algn="ctr"/>
              </a:tabLst>
              <a:defRPr sz="1298" baseline="0"/>
            </a:lvl2pPr>
            <a:lvl3pPr marL="525587" indent="-171074">
              <a:buFont typeface="Arial" panose="020B0604020202020204" pitchFamily="34" charset="0"/>
              <a:buChar char="•"/>
              <a:tabLst>
                <a:tab pos="1207817" algn="ctr"/>
              </a:tabLst>
              <a:defRPr sz="1298" baseline="0"/>
            </a:lvl3pPr>
            <a:lvl4pPr marL="525587" indent="-171074">
              <a:buFont typeface="Arial" panose="020B0604020202020204" pitchFamily="34" charset="0"/>
              <a:buChar char="•"/>
              <a:tabLst>
                <a:tab pos="1207817" algn="ctr"/>
              </a:tabLst>
              <a:defRPr sz="1298" baseline="0"/>
            </a:lvl4pPr>
            <a:lvl5pPr marL="525587" indent="-171074">
              <a:buFont typeface="Arial" panose="020B0604020202020204" pitchFamily="34" charset="0"/>
              <a:buChar char="•"/>
              <a:tabLst>
                <a:tab pos="1207817" algn="ctr"/>
              </a:tabLst>
              <a:defRPr sz="1298" baseline="0"/>
            </a:lvl5pPr>
          </a:lstStyle>
          <a:p>
            <a:pPr lvl="0"/>
            <a:r>
              <a:rPr lang="zh-CN" altLang="en-US"/>
              <a:t>单击此处添加文本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66357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993" y="430894"/>
            <a:ext cx="10326393" cy="8708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70993" y="1641929"/>
            <a:ext cx="10571769" cy="41940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1392" y="6489097"/>
            <a:ext cx="2796536" cy="4565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7DE44480-30F5-4BEC-A8E5-AD5EBC030909}" type="slidenum">
              <a:rPr lang="de-DE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04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891" y="6529160"/>
            <a:ext cx="351976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xfrm>
            <a:off x="583868" y="1663817"/>
            <a:ext cx="11024267" cy="489183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  <a:lvl2pPr>
              <a:defRPr>
                <a:latin typeface="+mn-lt"/>
                <a:ea typeface="+mn-ea"/>
                <a:cs typeface="+mn-cs"/>
                <a:sym typeface="Helvetica"/>
              </a:defRPr>
            </a:lvl2pPr>
            <a:lvl3pPr>
              <a:defRPr>
                <a:latin typeface="+mn-lt"/>
                <a:ea typeface="+mn-ea"/>
                <a:cs typeface="+mn-cs"/>
                <a:sym typeface="Helvetica"/>
              </a:defRPr>
            </a:lvl3pPr>
            <a:lvl4pPr>
              <a:defRPr>
                <a:latin typeface="+mn-lt"/>
                <a:ea typeface="+mn-ea"/>
                <a:cs typeface="+mn-cs"/>
                <a:sym typeface="Helvetica"/>
              </a:defRPr>
            </a:lvl4pPr>
            <a:lvl5pPr>
              <a:defRPr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B605499E-D754-4601-B9ED-31A6837394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1966"/>
            <a:ext cx="12192000" cy="77725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pic>
        <p:nvPicPr>
          <p:cNvPr id="9" name="Picture 2" descr="Huawei">
            <a:extLst>
              <a:ext uri="{FF2B5EF4-FFF2-40B4-BE49-F238E27FC236}">
                <a16:creationId xmlns:a16="http://schemas.microsoft.com/office/drawing/2014/main" id="{3FF4589A-FA26-4D0F-8C8A-C617AE8118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511" y="6317749"/>
            <a:ext cx="2812564" cy="4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3666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>
            <a:extLst>
              <a:ext uri="{FF2B5EF4-FFF2-40B4-BE49-F238E27FC236}">
                <a16:creationId xmlns:a16="http://schemas.microsoft.com/office/drawing/2014/main" id="{2C615B41-45DB-4A1A-BB28-A29DFBDD2E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1966"/>
            <a:ext cx="12192000" cy="77725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pic>
        <p:nvPicPr>
          <p:cNvPr id="8" name="Picture 2" descr="Huawei">
            <a:extLst>
              <a:ext uri="{FF2B5EF4-FFF2-40B4-BE49-F238E27FC236}">
                <a16:creationId xmlns:a16="http://schemas.microsoft.com/office/drawing/2014/main" id="{D259BB2D-BE57-4846-B4E5-BFF219F0FE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510" y="6317747"/>
            <a:ext cx="2812564" cy="4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729F06D2-887D-4B8C-BFDD-A065E7FCF2F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1891" y="6529158"/>
            <a:ext cx="351976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89321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领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01" y="0"/>
            <a:ext cx="12196300" cy="5602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6112" y="907582"/>
            <a:ext cx="6607747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39"/>
              </a:lnSpc>
              <a:defRPr sz="3199" b="0" i="0">
                <a:solidFill>
                  <a:schemeClr val="tx1"/>
                </a:solidFill>
                <a:latin typeface="+mj-lt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10800000">
            <a:off x="10498794" y="1522948"/>
            <a:ext cx="717656" cy="701032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78D8DD-C7E7-9345-9C0D-92472D27A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8897" y="1949372"/>
            <a:ext cx="6574961" cy="643926"/>
          </a:xfrm>
        </p:spPr>
        <p:txBody>
          <a:bodyPr/>
          <a:lstStyle>
            <a:lvl1pPr>
              <a:defRPr sz="1399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87956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341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1" descr="内页元素3-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"/>
            <a:ext cx="12190413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2"/>
          <p:cNvGrpSpPr>
            <a:grpSpLocks/>
          </p:cNvGrpSpPr>
          <p:nvPr userDrawn="1"/>
        </p:nvGrpSpPr>
        <p:grpSpPr bwMode="auto">
          <a:xfrm>
            <a:off x="7954" y="7939"/>
            <a:ext cx="12190412" cy="6858000"/>
            <a:chOff x="1" y="1"/>
            <a:chExt cx="7681" cy="4320"/>
          </a:xfrm>
        </p:grpSpPr>
        <p:pic>
          <p:nvPicPr>
            <p:cNvPr id="6" name="Picture 73" descr="封面元素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76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74"/>
            <p:cNvSpPr>
              <a:spLocks noChangeArrowheads="1"/>
            </p:cNvSpPr>
            <p:nvPr userDrawn="1"/>
          </p:nvSpPr>
          <p:spPr bwMode="auto">
            <a:xfrm>
              <a:off x="6554" y="3482"/>
              <a:ext cx="602" cy="62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</p:grpSp>
      <p:sp>
        <p:nvSpPr>
          <p:cNvPr id="8" name="Text Box 76"/>
          <p:cNvSpPr txBox="1">
            <a:spLocks noChangeArrowheads="1"/>
          </p:cNvSpPr>
          <p:nvPr userDrawn="1"/>
        </p:nvSpPr>
        <p:spPr bwMode="auto">
          <a:xfrm>
            <a:off x="811018" y="6199209"/>
            <a:ext cx="2996372" cy="29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7" tIns="45688" rIns="91377" bIns="45688">
            <a:spAutoFit/>
          </a:bodyPr>
          <a:lstStyle/>
          <a:p>
            <a:pPr eaLnBrk="0" hangingPunct="0">
              <a:defRPr/>
            </a:pPr>
            <a:r>
              <a:rPr lang="en-US" altLang="zh-CN" sz="1300" b="0" dirty="0">
                <a:latin typeface="FrutigerNext LT Bold" pitchFamily="20" charset="0"/>
                <a:ea typeface="MS PGothic" pitchFamily="34" charset="-128"/>
              </a:rPr>
              <a:t>HUAWEI TECHNOLOGIES CO., LTD.</a:t>
            </a:r>
          </a:p>
        </p:txBody>
      </p:sp>
      <p:pic>
        <p:nvPicPr>
          <p:cNvPr id="9" name="Picture 77" descr="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0345" y="5737226"/>
            <a:ext cx="706255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-2459984" y="528639"/>
            <a:ext cx="2459984" cy="530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739" tIns="43869" rIns="87739" bIns="43869"/>
          <a:lstStyle/>
          <a:p>
            <a:pPr marL="342652" indent="-342652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defRPr/>
            </a:pPr>
            <a:r>
              <a:rPr lang="zh-CN" altLang="en-US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:32-35pt  </a:t>
            </a:r>
          </a:p>
          <a:p>
            <a:pPr marL="342652" indent="-342652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defRPr/>
            </a:pPr>
            <a:r>
              <a:rPr lang="zh-CN" altLang="en-US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marL="342652" indent="-342652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defRPr/>
            </a:pPr>
            <a:r>
              <a:rPr lang="zh-CN" altLang="en-US" sz="1200" b="0" dirty="0">
                <a:solidFill>
                  <a:srgbClr val="F8F8F8"/>
                </a:solidFill>
                <a:latin typeface="FrutigerNext LT Medium" pitchFamily="34" charset="0"/>
                <a:ea typeface="华文细黑" pitchFamily="2" charset="-122"/>
              </a:rPr>
              <a:t>内部使用字体 </a:t>
            </a:r>
            <a:r>
              <a:rPr lang="en-US" altLang="zh-CN" sz="1200" b="0" dirty="0">
                <a:solidFill>
                  <a:srgbClr val="F8F8F8"/>
                </a:solidFill>
                <a:latin typeface="FrutigerNext LT Medium" pitchFamily="34" charset="0"/>
                <a:ea typeface="华文细黑" pitchFamily="2" charset="-122"/>
              </a:rPr>
              <a:t>:</a:t>
            </a:r>
          </a:p>
          <a:p>
            <a:pPr marL="342652" indent="-342652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defRPr/>
            </a:pPr>
            <a:r>
              <a:rPr lang="en-US" altLang="zh-CN" sz="1200" b="0" dirty="0" err="1">
                <a:solidFill>
                  <a:srgbClr val="F8F8F8"/>
                </a:solidFill>
                <a:latin typeface="FrutigerNext LT Medium" pitchFamily="34" charset="0"/>
                <a:ea typeface="华文细黑" pitchFamily="2" charset="-122"/>
              </a:rPr>
              <a:t>FrutigerNext</a:t>
            </a:r>
            <a:r>
              <a:rPr lang="en-US" altLang="zh-CN" sz="1200" b="0" dirty="0">
                <a:solidFill>
                  <a:srgbClr val="F8F8F8"/>
                </a:solidFill>
                <a:latin typeface="FrutigerNext LT Medium" pitchFamily="34" charset="0"/>
                <a:ea typeface="华文细黑" pitchFamily="2" charset="-122"/>
              </a:rPr>
              <a:t> LT Medium</a:t>
            </a:r>
          </a:p>
          <a:p>
            <a:pPr marL="342652" indent="-342652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defRPr/>
            </a:pPr>
            <a:r>
              <a:rPr lang="zh-CN" altLang="en-US" sz="1200" b="0" dirty="0">
                <a:solidFill>
                  <a:srgbClr val="F8F8F8"/>
                </a:solidFill>
                <a:latin typeface="FrutigerNext LT Medium" pitchFamily="34" charset="0"/>
                <a:ea typeface="华文细黑" pitchFamily="2" charset="-122"/>
              </a:rPr>
              <a:t>外部使用字体 </a:t>
            </a:r>
            <a:r>
              <a:rPr lang="en-US" altLang="zh-CN" sz="1200" b="0" dirty="0">
                <a:solidFill>
                  <a:srgbClr val="F8F8F8"/>
                </a:solidFill>
                <a:latin typeface="FrutigerNext LT Medium" pitchFamily="34" charset="0"/>
                <a:ea typeface="华文细黑" pitchFamily="2" charset="-122"/>
              </a:rPr>
              <a:t>: Arial</a:t>
            </a:r>
          </a:p>
          <a:p>
            <a:pPr marL="342652" indent="-342652" algn="r">
              <a:lnSpc>
                <a:spcPct val="75000"/>
              </a:lnSpc>
              <a:spcBef>
                <a:spcPct val="20000"/>
              </a:spcBef>
              <a:buClr>
                <a:srgbClr val="990000"/>
              </a:buClr>
              <a:defRPr/>
            </a:pPr>
            <a:endParaRPr lang="en-US" altLang="zh-CN" sz="1200" b="0" dirty="0">
              <a:solidFill>
                <a:srgbClr val="F8F8F8"/>
              </a:solidFill>
              <a:latin typeface="Arial" charset="0"/>
              <a:ea typeface="华文细黑" pitchFamily="2" charset="-122"/>
            </a:endParaRPr>
          </a:p>
          <a:p>
            <a:pPr marL="342652" indent="-342652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defRPr/>
            </a:pPr>
            <a:r>
              <a:rPr lang="zh-CN" altLang="en-US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:30-32pt  </a:t>
            </a:r>
          </a:p>
          <a:p>
            <a:pPr marL="342652" indent="-342652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defRPr/>
            </a:pPr>
            <a:r>
              <a:rPr lang="zh-CN" altLang="en-US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marL="342652" indent="-342652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defRPr/>
            </a:pPr>
            <a:r>
              <a:rPr lang="zh-CN" altLang="en-US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marL="342652" indent="-342652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defRPr/>
            </a:pPr>
            <a:endParaRPr lang="zh-CN" altLang="en-US" sz="1200" b="0" dirty="0">
              <a:solidFill>
                <a:srgbClr val="F8F8F8"/>
              </a:solidFill>
              <a:latin typeface="Arial" charset="0"/>
              <a:ea typeface="华文细黑" pitchFamily="2" charset="-122"/>
            </a:endParaRPr>
          </a:p>
          <a:p>
            <a:pPr marL="342652" indent="-342652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defRPr/>
            </a:pPr>
            <a:endParaRPr lang="zh-CN" altLang="en-US" sz="1200" b="0" dirty="0">
              <a:solidFill>
                <a:srgbClr val="F8F8F8"/>
              </a:solidFill>
              <a:latin typeface="Arial" charset="0"/>
              <a:ea typeface="华文细黑" pitchFamily="2" charset="-122"/>
            </a:endParaRPr>
          </a:p>
          <a:p>
            <a:pPr marL="342652" indent="-342652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defRPr/>
            </a:pPr>
            <a:endParaRPr lang="zh-CN" altLang="en-US" sz="1200" b="0" dirty="0">
              <a:solidFill>
                <a:srgbClr val="F8F8F8"/>
              </a:solidFill>
              <a:latin typeface="Arial" charset="0"/>
              <a:ea typeface="华文细黑" pitchFamily="2" charset="-122"/>
            </a:endParaRPr>
          </a:p>
          <a:p>
            <a:pPr marL="342652" indent="-342652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defRPr/>
            </a:pPr>
            <a:r>
              <a:rPr lang="zh-CN" altLang="en-US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英文正文</a:t>
            </a:r>
            <a:r>
              <a:rPr lang="en-US" altLang="zh-CN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:20-22pt</a:t>
            </a:r>
          </a:p>
          <a:p>
            <a:pPr marL="342652" indent="-342652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defRPr/>
            </a:pPr>
            <a:r>
              <a:rPr lang="zh-CN" altLang="en-US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) :18pt  </a:t>
            </a:r>
          </a:p>
          <a:p>
            <a:pPr marL="342652" indent="-342652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defRPr/>
            </a:pPr>
            <a:r>
              <a:rPr lang="zh-CN" altLang="en-US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marL="342652" indent="-342652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defRPr/>
            </a:pPr>
            <a:r>
              <a:rPr lang="zh-CN" altLang="en-US" sz="1200" b="0" dirty="0">
                <a:solidFill>
                  <a:srgbClr val="F8F8F8"/>
                </a:solidFill>
                <a:latin typeface="FrutigerNext LT Medium" pitchFamily="34" charset="0"/>
                <a:ea typeface="华文细黑" pitchFamily="2" charset="-122"/>
              </a:rPr>
              <a:t>内部使用字体 </a:t>
            </a:r>
            <a:r>
              <a:rPr lang="en-US" altLang="zh-CN" sz="1200" b="0" dirty="0">
                <a:solidFill>
                  <a:srgbClr val="F8F8F8"/>
                </a:solidFill>
                <a:latin typeface="FrutigerNext LT Medium" pitchFamily="34" charset="0"/>
                <a:ea typeface="华文细黑" pitchFamily="2" charset="-122"/>
              </a:rPr>
              <a:t>:</a:t>
            </a:r>
          </a:p>
          <a:p>
            <a:pPr marL="342652" indent="-342652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defRPr/>
            </a:pPr>
            <a:r>
              <a:rPr lang="en-US" altLang="zh-CN" sz="1200" b="0" dirty="0" err="1">
                <a:solidFill>
                  <a:srgbClr val="F8F8F8"/>
                </a:solidFill>
                <a:latin typeface="FrutigerNext LT Medium" pitchFamily="34" charset="0"/>
                <a:ea typeface="华文细黑" pitchFamily="2" charset="-122"/>
              </a:rPr>
              <a:t>FrutigerNext</a:t>
            </a:r>
            <a:r>
              <a:rPr lang="en-US" altLang="zh-CN" sz="1200" b="0" dirty="0">
                <a:solidFill>
                  <a:srgbClr val="F8F8F8"/>
                </a:solidFill>
                <a:latin typeface="FrutigerNext LT Medium" pitchFamily="34" charset="0"/>
                <a:ea typeface="华文细黑" pitchFamily="2" charset="-122"/>
              </a:rPr>
              <a:t> LT Regular</a:t>
            </a:r>
          </a:p>
          <a:p>
            <a:pPr marL="342652" indent="-342652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defRPr/>
            </a:pPr>
            <a:r>
              <a:rPr lang="zh-CN" altLang="en-US" sz="1200" b="0" dirty="0">
                <a:solidFill>
                  <a:srgbClr val="F8F8F8"/>
                </a:solidFill>
                <a:latin typeface="FrutigerNext LT Medium" pitchFamily="34" charset="0"/>
                <a:ea typeface="华文细黑" pitchFamily="2" charset="-122"/>
              </a:rPr>
              <a:t>外部使用字体 </a:t>
            </a:r>
            <a:r>
              <a:rPr lang="en-US" altLang="zh-CN" sz="1200" b="0" dirty="0">
                <a:solidFill>
                  <a:srgbClr val="F8F8F8"/>
                </a:solidFill>
                <a:latin typeface="FrutigerNext LT Medium" pitchFamily="34" charset="0"/>
                <a:ea typeface="华文细黑" pitchFamily="2" charset="-122"/>
              </a:rPr>
              <a:t>: Arial</a:t>
            </a:r>
          </a:p>
          <a:p>
            <a:pPr marL="342652" indent="-342652" algn="r">
              <a:lnSpc>
                <a:spcPct val="75000"/>
              </a:lnSpc>
              <a:spcBef>
                <a:spcPct val="20000"/>
              </a:spcBef>
              <a:buClr>
                <a:srgbClr val="990000"/>
              </a:buClr>
              <a:defRPr/>
            </a:pPr>
            <a:endParaRPr lang="en-US" altLang="zh-CN" sz="1200" b="0" dirty="0">
              <a:solidFill>
                <a:srgbClr val="F8F8F8"/>
              </a:solidFill>
              <a:latin typeface="Arial" charset="0"/>
              <a:ea typeface="华文细黑" pitchFamily="2" charset="-122"/>
            </a:endParaRPr>
          </a:p>
          <a:p>
            <a:pPr marL="342652" indent="-342652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defRPr/>
            </a:pPr>
            <a:r>
              <a:rPr lang="zh-CN" altLang="en-US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中文正文</a:t>
            </a:r>
            <a:r>
              <a:rPr lang="en-US" altLang="zh-CN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:18-20pt</a:t>
            </a:r>
          </a:p>
          <a:p>
            <a:pPr marL="342652" indent="-342652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defRPr/>
            </a:pPr>
            <a:r>
              <a:rPr lang="zh-CN" altLang="en-US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):18pt </a:t>
            </a:r>
          </a:p>
          <a:p>
            <a:pPr marL="342652" indent="-342652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defRPr/>
            </a:pPr>
            <a:r>
              <a:rPr lang="zh-CN" altLang="en-US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marL="342652" indent="-342652" algn="r">
              <a:lnSpc>
                <a:spcPct val="125000"/>
              </a:lnSpc>
              <a:spcBef>
                <a:spcPct val="20000"/>
              </a:spcBef>
              <a:buClr>
                <a:srgbClr val="990000"/>
              </a:buClr>
              <a:defRPr/>
            </a:pPr>
            <a:r>
              <a:rPr lang="zh-CN" altLang="en-US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200" b="0" dirty="0">
                <a:solidFill>
                  <a:srgbClr val="F8F8F8"/>
                </a:solidFill>
                <a:latin typeface="Arial" charset="0"/>
                <a:ea typeface="华文细黑" pitchFamily="2" charset="-122"/>
              </a:rPr>
              <a:t>细黑体 </a:t>
            </a:r>
            <a:endParaRPr lang="zh-CN" altLang="en-US" sz="1200" b="0" dirty="0">
              <a:solidFill>
                <a:srgbClr val="080808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12358662" y="5444705"/>
            <a:ext cx="1226818" cy="323149"/>
          </a:xfrm>
          <a:prstGeom prst="rect">
            <a:avLst/>
          </a:prstGeom>
          <a:solidFill>
            <a:srgbClr val="F8F8F8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1361" tIns="45680" rIns="91361" bIns="45680" anchor="ctr">
            <a:spAutoFit/>
          </a:bodyPr>
          <a:lstStyle/>
          <a:p>
            <a:pPr algn="ctr" defTabSz="877252" eaLnBrk="0" hangingPunct="0"/>
            <a:endParaRPr lang="zh-CN" altLang="zh-CN" sz="1500" b="0" dirty="0">
              <a:latin typeface="FrutigerNext LT Regular" pitchFamily="34" charset="0"/>
              <a:ea typeface="ＭＳ Ｐゴシック" pitchFamily="34" charset="-128"/>
            </a:endParaRPr>
          </a:p>
        </p:txBody>
      </p:sp>
      <p:grpSp>
        <p:nvGrpSpPr>
          <p:cNvPr id="12" name="Group 16"/>
          <p:cNvGrpSpPr>
            <a:grpSpLocks/>
          </p:cNvGrpSpPr>
          <p:nvPr userDrawn="1"/>
        </p:nvGrpSpPr>
        <p:grpSpPr bwMode="auto">
          <a:xfrm>
            <a:off x="12469739" y="5278442"/>
            <a:ext cx="988755" cy="184151"/>
            <a:chOff x="6657" y="3492"/>
            <a:chExt cx="527" cy="121"/>
          </a:xfrm>
        </p:grpSpPr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 flipV="1">
              <a:off x="6789" y="3492"/>
              <a:ext cx="132" cy="121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 flipV="1">
              <a:off x="6921" y="3492"/>
              <a:ext cx="131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 flipV="1">
              <a:off x="7052" y="3492"/>
              <a:ext cx="132" cy="121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 flipV="1">
              <a:off x="6657" y="3492"/>
              <a:ext cx="132" cy="12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7" name="Group 21"/>
          <p:cNvGrpSpPr>
            <a:grpSpLocks/>
          </p:cNvGrpSpPr>
          <p:nvPr userDrawn="1"/>
        </p:nvGrpSpPr>
        <p:grpSpPr bwMode="auto">
          <a:xfrm>
            <a:off x="12469739" y="6203974"/>
            <a:ext cx="988755" cy="182563"/>
            <a:chOff x="6657" y="4103"/>
            <a:chExt cx="527" cy="121"/>
          </a:xfrm>
        </p:grpSpPr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 flipV="1">
              <a:off x="6789" y="4103"/>
              <a:ext cx="132" cy="12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 flipV="1">
              <a:off x="6921" y="4103"/>
              <a:ext cx="131" cy="121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 flipV="1">
              <a:off x="7052" y="4103"/>
              <a:ext cx="132" cy="121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 flipV="1">
              <a:off x="6657" y="4103"/>
              <a:ext cx="132" cy="12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22" name="Group 26"/>
          <p:cNvGrpSpPr>
            <a:grpSpLocks/>
          </p:cNvGrpSpPr>
          <p:nvPr userDrawn="1"/>
        </p:nvGrpSpPr>
        <p:grpSpPr bwMode="auto">
          <a:xfrm>
            <a:off x="12469739" y="6450014"/>
            <a:ext cx="988755" cy="182563"/>
            <a:chOff x="6657" y="4266"/>
            <a:chExt cx="527" cy="121"/>
          </a:xfrm>
        </p:grpSpPr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 flipV="1">
              <a:off x="6789" y="4266"/>
              <a:ext cx="132" cy="121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 flipV="1">
              <a:off x="6921" y="4266"/>
              <a:ext cx="131" cy="121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 flipV="1">
              <a:off x="7052" y="4266"/>
              <a:ext cx="132" cy="121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 flipV="1">
              <a:off x="6657" y="4266"/>
              <a:ext cx="132" cy="121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27" name="Group 31"/>
          <p:cNvGrpSpPr>
            <a:grpSpLocks/>
          </p:cNvGrpSpPr>
          <p:nvPr userDrawn="1"/>
        </p:nvGrpSpPr>
        <p:grpSpPr bwMode="auto">
          <a:xfrm>
            <a:off x="12469739" y="5527698"/>
            <a:ext cx="988755" cy="182563"/>
            <a:chOff x="6657" y="3656"/>
            <a:chExt cx="527" cy="121"/>
          </a:xfrm>
        </p:grpSpPr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 flipV="1">
              <a:off x="6657" y="3656"/>
              <a:ext cx="132" cy="12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 flipV="1">
              <a:off x="6789" y="3656"/>
              <a:ext cx="132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 flipV="1">
              <a:off x="6921" y="3656"/>
              <a:ext cx="131" cy="121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31" name="Rectangle 35"/>
            <p:cNvSpPr>
              <a:spLocks noChangeArrowheads="1"/>
            </p:cNvSpPr>
            <p:nvPr/>
          </p:nvSpPr>
          <p:spPr bwMode="auto">
            <a:xfrm flipV="1">
              <a:off x="7052" y="3656"/>
              <a:ext cx="132" cy="121"/>
            </a:xfrm>
            <a:prstGeom prst="rect">
              <a:avLst/>
            </a:prstGeom>
            <a:solidFill>
              <a:srgbClr val="08080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32" name="Group 36"/>
          <p:cNvGrpSpPr>
            <a:grpSpLocks/>
          </p:cNvGrpSpPr>
          <p:nvPr userDrawn="1"/>
        </p:nvGrpSpPr>
        <p:grpSpPr bwMode="auto">
          <a:xfrm>
            <a:off x="12469739" y="5957890"/>
            <a:ext cx="988755" cy="182563"/>
            <a:chOff x="6657" y="3941"/>
            <a:chExt cx="527" cy="121"/>
          </a:xfrm>
        </p:grpSpPr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 flipV="1">
              <a:off x="6789" y="3941"/>
              <a:ext cx="132" cy="121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34" name="Rectangle 38"/>
            <p:cNvSpPr>
              <a:spLocks noChangeArrowheads="1"/>
            </p:cNvSpPr>
            <p:nvPr/>
          </p:nvSpPr>
          <p:spPr bwMode="auto">
            <a:xfrm flipV="1">
              <a:off x="6921" y="3941"/>
              <a:ext cx="131" cy="121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 flipV="1">
              <a:off x="7052" y="3941"/>
              <a:ext cx="132" cy="121"/>
            </a:xfrm>
            <a:prstGeom prst="rect">
              <a:avLst/>
            </a:prstGeom>
            <a:solidFill>
              <a:srgbClr val="08080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 flipV="1">
              <a:off x="6657" y="3941"/>
              <a:ext cx="132" cy="12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37" name="Group 41"/>
          <p:cNvGrpSpPr>
            <a:grpSpLocks/>
          </p:cNvGrpSpPr>
          <p:nvPr userDrawn="1"/>
        </p:nvGrpSpPr>
        <p:grpSpPr bwMode="auto">
          <a:xfrm>
            <a:off x="12469739" y="6697666"/>
            <a:ext cx="988755" cy="182563"/>
            <a:chOff x="6657" y="4430"/>
            <a:chExt cx="527" cy="121"/>
          </a:xfrm>
        </p:grpSpPr>
        <p:sp>
          <p:nvSpPr>
            <p:cNvPr id="38" name="Rectangle 42"/>
            <p:cNvSpPr>
              <a:spLocks noChangeArrowheads="1"/>
            </p:cNvSpPr>
            <p:nvPr/>
          </p:nvSpPr>
          <p:spPr bwMode="auto">
            <a:xfrm flipV="1">
              <a:off x="6789" y="4430"/>
              <a:ext cx="132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39" name="Rectangle 43"/>
            <p:cNvSpPr>
              <a:spLocks noChangeArrowheads="1"/>
            </p:cNvSpPr>
            <p:nvPr/>
          </p:nvSpPr>
          <p:spPr bwMode="auto">
            <a:xfrm flipV="1">
              <a:off x="6921" y="4430"/>
              <a:ext cx="131" cy="121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40" name="Rectangle 44"/>
            <p:cNvSpPr>
              <a:spLocks noChangeArrowheads="1"/>
            </p:cNvSpPr>
            <p:nvPr/>
          </p:nvSpPr>
          <p:spPr bwMode="auto">
            <a:xfrm flipV="1">
              <a:off x="7052" y="4430"/>
              <a:ext cx="132" cy="121"/>
            </a:xfrm>
            <a:prstGeom prst="rect">
              <a:avLst/>
            </a:prstGeom>
            <a:solidFill>
              <a:srgbClr val="08080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41" name="Rectangle 45"/>
            <p:cNvSpPr>
              <a:spLocks noChangeArrowheads="1"/>
            </p:cNvSpPr>
            <p:nvPr/>
          </p:nvSpPr>
          <p:spPr bwMode="auto">
            <a:xfrm flipV="1">
              <a:off x="6657" y="4430"/>
              <a:ext cx="132" cy="12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42" name="Group 46"/>
          <p:cNvGrpSpPr>
            <a:grpSpLocks/>
          </p:cNvGrpSpPr>
          <p:nvPr userDrawn="1"/>
        </p:nvGrpSpPr>
        <p:grpSpPr bwMode="auto">
          <a:xfrm>
            <a:off x="12469739" y="5032379"/>
            <a:ext cx="988755" cy="184151"/>
            <a:chOff x="6657" y="3329"/>
            <a:chExt cx="527" cy="122"/>
          </a:xfrm>
        </p:grpSpPr>
        <p:sp>
          <p:nvSpPr>
            <p:cNvPr id="43" name="Rectangle 47"/>
            <p:cNvSpPr>
              <a:spLocks noChangeArrowheads="1"/>
            </p:cNvSpPr>
            <p:nvPr/>
          </p:nvSpPr>
          <p:spPr bwMode="auto">
            <a:xfrm flipV="1">
              <a:off x="6789" y="3329"/>
              <a:ext cx="132" cy="12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flipV="1">
              <a:off x="6921" y="3329"/>
              <a:ext cx="131" cy="122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45" name="Rectangle 49"/>
            <p:cNvSpPr>
              <a:spLocks noChangeArrowheads="1"/>
            </p:cNvSpPr>
            <p:nvPr/>
          </p:nvSpPr>
          <p:spPr bwMode="auto">
            <a:xfrm flipV="1">
              <a:off x="7052" y="3329"/>
              <a:ext cx="132" cy="122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46" name="Rectangle 50"/>
            <p:cNvSpPr>
              <a:spLocks noChangeArrowheads="1"/>
            </p:cNvSpPr>
            <p:nvPr/>
          </p:nvSpPr>
          <p:spPr bwMode="auto">
            <a:xfrm flipV="1">
              <a:off x="6657" y="3329"/>
              <a:ext cx="132" cy="122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47" name="Group 51"/>
          <p:cNvGrpSpPr>
            <a:grpSpLocks/>
          </p:cNvGrpSpPr>
          <p:nvPr userDrawn="1"/>
        </p:nvGrpSpPr>
        <p:grpSpPr bwMode="auto">
          <a:xfrm>
            <a:off x="12469739" y="4600598"/>
            <a:ext cx="988755" cy="182563"/>
            <a:chOff x="6657" y="3043"/>
            <a:chExt cx="527" cy="121"/>
          </a:xfrm>
        </p:grpSpPr>
        <p:sp>
          <p:nvSpPr>
            <p:cNvPr id="48" name="Rectangle 52"/>
            <p:cNvSpPr>
              <a:spLocks noChangeArrowheads="1"/>
            </p:cNvSpPr>
            <p:nvPr/>
          </p:nvSpPr>
          <p:spPr bwMode="auto">
            <a:xfrm flipV="1">
              <a:off x="6921" y="3043"/>
              <a:ext cx="131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49" name="Rectangle 53"/>
            <p:cNvSpPr>
              <a:spLocks noChangeArrowheads="1"/>
            </p:cNvSpPr>
            <p:nvPr/>
          </p:nvSpPr>
          <p:spPr bwMode="auto">
            <a:xfrm flipV="1">
              <a:off x="7052" y="3043"/>
              <a:ext cx="132" cy="12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50" name="Rectangle 54"/>
            <p:cNvSpPr>
              <a:spLocks noChangeArrowheads="1"/>
            </p:cNvSpPr>
            <p:nvPr/>
          </p:nvSpPr>
          <p:spPr bwMode="auto">
            <a:xfrm flipV="1">
              <a:off x="6657" y="3043"/>
              <a:ext cx="132" cy="12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51" name="Rectangle 55"/>
            <p:cNvSpPr>
              <a:spLocks noChangeArrowheads="1"/>
            </p:cNvSpPr>
            <p:nvPr/>
          </p:nvSpPr>
          <p:spPr bwMode="auto">
            <a:xfrm flipV="1">
              <a:off x="6789" y="3043"/>
              <a:ext cx="132" cy="121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52" name="Group 56"/>
          <p:cNvGrpSpPr>
            <a:grpSpLocks/>
          </p:cNvGrpSpPr>
          <p:nvPr userDrawn="1"/>
        </p:nvGrpSpPr>
        <p:grpSpPr bwMode="auto">
          <a:xfrm>
            <a:off x="12469739" y="4354516"/>
            <a:ext cx="988755" cy="184151"/>
            <a:chOff x="6657" y="2881"/>
            <a:chExt cx="527" cy="121"/>
          </a:xfrm>
        </p:grpSpPr>
        <p:sp>
          <p:nvSpPr>
            <p:cNvPr id="53" name="Rectangle 57"/>
            <p:cNvSpPr>
              <a:spLocks noChangeArrowheads="1"/>
            </p:cNvSpPr>
            <p:nvPr/>
          </p:nvSpPr>
          <p:spPr bwMode="auto">
            <a:xfrm flipV="1">
              <a:off x="6921" y="2881"/>
              <a:ext cx="131" cy="121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54" name="Rectangle 58"/>
            <p:cNvSpPr>
              <a:spLocks noChangeArrowheads="1"/>
            </p:cNvSpPr>
            <p:nvPr/>
          </p:nvSpPr>
          <p:spPr bwMode="auto">
            <a:xfrm flipV="1">
              <a:off x="7052" y="2881"/>
              <a:ext cx="132" cy="121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55" name="Rectangle 59"/>
            <p:cNvSpPr>
              <a:spLocks noChangeArrowheads="1"/>
            </p:cNvSpPr>
            <p:nvPr/>
          </p:nvSpPr>
          <p:spPr bwMode="auto">
            <a:xfrm flipV="1">
              <a:off x="6657" y="2881"/>
              <a:ext cx="132" cy="121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56" name="Rectangle 60"/>
            <p:cNvSpPr>
              <a:spLocks noChangeArrowheads="1"/>
            </p:cNvSpPr>
            <p:nvPr/>
          </p:nvSpPr>
          <p:spPr bwMode="auto">
            <a:xfrm flipV="1">
              <a:off x="6789" y="2881"/>
              <a:ext cx="132" cy="121"/>
            </a:xfrm>
            <a:prstGeom prst="rect">
              <a:avLst/>
            </a:prstGeom>
            <a:solidFill>
              <a:srgbClr val="08080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</p:grpSp>
      <p:sp>
        <p:nvSpPr>
          <p:cNvPr id="57" name="Rectangle 61"/>
          <p:cNvSpPr>
            <a:spLocks noChangeArrowheads="1"/>
          </p:cNvSpPr>
          <p:nvPr userDrawn="1"/>
        </p:nvSpPr>
        <p:spPr bwMode="auto">
          <a:xfrm>
            <a:off x="12266594" y="2263775"/>
            <a:ext cx="1401397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739" tIns="43869" rIns="87739" bIns="43869"/>
          <a:lstStyle/>
          <a:p>
            <a:pPr marL="342652" indent="-342652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defRPr/>
            </a:pPr>
            <a:r>
              <a:rPr lang="zh-CN" altLang="en-US" sz="1200" b="0" dirty="0">
                <a:solidFill>
                  <a:srgbClr val="F8F8F8"/>
                </a:solidFill>
                <a:latin typeface="华文细黑" pitchFamily="2" charset="-122"/>
                <a:ea typeface="华文细黑" pitchFamily="2" charset="-122"/>
              </a:rPr>
              <a:t>配色参考方案</a:t>
            </a:r>
            <a:r>
              <a:rPr lang="en-US" altLang="zh-CN" sz="1200" b="0" dirty="0">
                <a:solidFill>
                  <a:srgbClr val="F8F8F8"/>
                </a:solidFill>
                <a:latin typeface="华文细黑" pitchFamily="2" charset="-122"/>
                <a:ea typeface="华文细黑" pitchFamily="2" charset="-122"/>
              </a:rPr>
              <a:t>:</a:t>
            </a:r>
            <a:endParaRPr lang="zh-CN" altLang="en-US" sz="1200" b="0" dirty="0">
              <a:solidFill>
                <a:srgbClr val="F8F8F8"/>
              </a:solidFill>
              <a:latin typeface="华文细黑" pitchFamily="2" charset="-122"/>
              <a:ea typeface="华文细黑" pitchFamily="2" charset="-122"/>
            </a:endParaRPr>
          </a:p>
          <a:p>
            <a:pPr marL="342652" indent="-342652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defRPr/>
            </a:pPr>
            <a:r>
              <a:rPr lang="zh-CN" altLang="en-US" sz="1200" b="0" dirty="0">
                <a:solidFill>
                  <a:srgbClr val="F8F8F8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建议同一页面内不超过四种颜色，以下是９组配色方案，同一页面内只选择一组使用。</a:t>
            </a:r>
          </a:p>
          <a:p>
            <a:pPr marL="342652" indent="-342652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defRPr/>
            </a:pPr>
            <a:r>
              <a:rPr lang="zh-CN" altLang="en-US" sz="1200" b="0" dirty="0">
                <a:solidFill>
                  <a:srgbClr val="F8F8F8"/>
                </a:solidFill>
                <a:latin typeface="华文细黑" pitchFamily="2" charset="-122"/>
                <a:ea typeface="华文细黑" pitchFamily="2" charset="-122"/>
              </a:rPr>
              <a:t>（仅供参考）</a:t>
            </a:r>
          </a:p>
        </p:txBody>
      </p:sp>
      <p:sp>
        <p:nvSpPr>
          <p:cNvPr id="58" name="Rectangle 62"/>
          <p:cNvSpPr>
            <a:spLocks noChangeArrowheads="1"/>
          </p:cNvSpPr>
          <p:nvPr userDrawn="1"/>
        </p:nvSpPr>
        <p:spPr bwMode="auto">
          <a:xfrm>
            <a:off x="12266594" y="-61913"/>
            <a:ext cx="1401397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739" tIns="43869" rIns="87739" bIns="43869"/>
          <a:lstStyle/>
          <a:p>
            <a:pPr marL="342652" indent="-342652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defRPr/>
            </a:pPr>
            <a:r>
              <a:rPr lang="zh-CN" altLang="en-US" sz="1200" b="0" dirty="0">
                <a:solidFill>
                  <a:srgbClr val="F8F8F8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200" b="0" dirty="0">
                <a:solidFill>
                  <a:srgbClr val="F8F8F8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</p:txBody>
      </p:sp>
      <p:sp>
        <p:nvSpPr>
          <p:cNvPr id="15083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96706" y="2130450"/>
            <a:ext cx="7348212" cy="1470025"/>
          </a:xfrm>
        </p:spPr>
        <p:txBody>
          <a:bodyPr/>
          <a:lstStyle>
            <a:lvl1pPr>
              <a:defRPr sz="3999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08365" name="Rectangle 1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96706" y="3933058"/>
            <a:ext cx="7346624" cy="708795"/>
          </a:xfrm>
        </p:spPr>
        <p:txBody>
          <a:bodyPr anchor="ctr"/>
          <a:lstStyle>
            <a:lvl1pPr marL="0" marR="0" indent="0" algn="r" defTabSz="913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399">
                <a:solidFill>
                  <a:schemeClr val="bg1"/>
                </a:solidFill>
              </a:defRPr>
            </a:lvl1pPr>
          </a:lstStyle>
          <a:p>
            <a:pPr marL="0" marR="0" lvl="0" indent="0" algn="r" defTabSz="913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99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华为技术有限公司 网络操作系统设计部</a:t>
            </a:r>
            <a:endParaRPr lang="en-US" altLang="zh-CN" sz="1999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r" defTabSz="913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9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周鹏 </a:t>
            </a:r>
            <a:r>
              <a:rPr kumimoji="0" lang="en-US" altLang="zh-CN" sz="1999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00120129</a:t>
            </a:r>
          </a:p>
        </p:txBody>
      </p:sp>
    </p:spTree>
    <p:extLst>
      <p:ext uri="{BB962C8B-B14F-4D97-AF65-F5344CB8AC3E}">
        <p14:creationId xmlns:p14="http://schemas.microsoft.com/office/powerpoint/2010/main" val="4053470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0847" y="274638"/>
            <a:ext cx="10973117" cy="778099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0418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57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80" y="4406922"/>
            <a:ext cx="10363676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80" y="2906713"/>
            <a:ext cx="10363676" cy="1500187"/>
          </a:xfrm>
        </p:spPr>
        <p:txBody>
          <a:bodyPr anchor="b"/>
          <a:lstStyle>
            <a:lvl1pPr marL="0" indent="0">
              <a:buNone/>
              <a:defRPr sz="1999"/>
            </a:lvl1pPr>
            <a:lvl2pPr marL="456871" indent="0">
              <a:buNone/>
              <a:defRPr sz="1699"/>
            </a:lvl2pPr>
            <a:lvl3pPr marL="913738" indent="0">
              <a:buNone/>
              <a:defRPr sz="1600"/>
            </a:lvl3pPr>
            <a:lvl4pPr marL="1370606" indent="0">
              <a:buNone/>
              <a:defRPr sz="1300"/>
            </a:lvl4pPr>
            <a:lvl5pPr marL="1827475" indent="0">
              <a:buNone/>
              <a:defRPr sz="1300"/>
            </a:lvl5pPr>
            <a:lvl6pPr marL="2284342" indent="0">
              <a:buNone/>
              <a:defRPr sz="1300"/>
            </a:lvl6pPr>
            <a:lvl7pPr marL="2741212" indent="0">
              <a:buNone/>
              <a:defRPr sz="1300"/>
            </a:lvl7pPr>
            <a:lvl8pPr marL="3198080" indent="0">
              <a:buNone/>
              <a:defRPr sz="1300"/>
            </a:lvl8pPr>
            <a:lvl9pPr marL="3654947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01655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0847" y="274638"/>
            <a:ext cx="10973117" cy="77809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80847" y="1600206"/>
            <a:ext cx="5410379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699"/>
            </a:lvl4pPr>
            <a:lvl5pPr>
              <a:defRPr sz="1699"/>
            </a:lvl5pPr>
            <a:lvl6pPr>
              <a:defRPr sz="1699"/>
            </a:lvl6pPr>
            <a:lvl7pPr>
              <a:defRPr sz="1699"/>
            </a:lvl7pPr>
            <a:lvl8pPr>
              <a:defRPr sz="1699"/>
            </a:lvl8pPr>
            <a:lvl9pPr>
              <a:defRPr sz="16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43586" y="1600206"/>
            <a:ext cx="5410379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699"/>
            </a:lvl4pPr>
            <a:lvl5pPr>
              <a:defRPr sz="1699"/>
            </a:lvl5pPr>
            <a:lvl6pPr>
              <a:defRPr sz="1699"/>
            </a:lvl6pPr>
            <a:lvl7pPr>
              <a:defRPr sz="1699"/>
            </a:lvl7pPr>
            <a:lvl8pPr>
              <a:defRPr sz="1699"/>
            </a:lvl8pPr>
            <a:lvl9pPr>
              <a:defRPr sz="16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73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59" y="1535114"/>
            <a:ext cx="5386572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871" indent="0">
              <a:buNone/>
              <a:defRPr sz="1999" b="1"/>
            </a:lvl2pPr>
            <a:lvl3pPr marL="913738" indent="0">
              <a:buNone/>
              <a:defRPr sz="1699" b="1"/>
            </a:lvl3pPr>
            <a:lvl4pPr marL="1370606" indent="0">
              <a:buNone/>
              <a:defRPr sz="1600" b="1"/>
            </a:lvl4pPr>
            <a:lvl5pPr marL="1827475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2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4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59" y="2174875"/>
            <a:ext cx="5386572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6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12" y="1535114"/>
            <a:ext cx="538974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871" indent="0">
              <a:buNone/>
              <a:defRPr sz="1999" b="1"/>
            </a:lvl2pPr>
            <a:lvl3pPr marL="913738" indent="0">
              <a:buNone/>
              <a:defRPr sz="1699" b="1"/>
            </a:lvl3pPr>
            <a:lvl4pPr marL="1370606" indent="0">
              <a:buNone/>
              <a:defRPr sz="1600" b="1"/>
            </a:lvl4pPr>
            <a:lvl5pPr marL="1827475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2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4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12" y="2174875"/>
            <a:ext cx="538974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6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780847" y="274638"/>
            <a:ext cx="10973117" cy="77809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50678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80847" y="274638"/>
            <a:ext cx="10973117" cy="778099"/>
          </a:xfr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18197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771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568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022" y="273063"/>
            <a:ext cx="681653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43" y="1435104"/>
            <a:ext cx="4010568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6871" indent="0">
              <a:buNone/>
              <a:defRPr sz="1200"/>
            </a:lvl2pPr>
            <a:lvl3pPr marL="913738" indent="0">
              <a:buNone/>
              <a:defRPr sz="900"/>
            </a:lvl3pPr>
            <a:lvl4pPr marL="1370606" indent="0">
              <a:buNone/>
              <a:defRPr sz="900"/>
            </a:lvl4pPr>
            <a:lvl5pPr marL="1827475" indent="0">
              <a:buNone/>
              <a:defRPr sz="900"/>
            </a:lvl5pPr>
            <a:lvl6pPr marL="2284342" indent="0">
              <a:buNone/>
              <a:defRPr sz="900"/>
            </a:lvl6pPr>
            <a:lvl7pPr marL="2741212" indent="0">
              <a:buNone/>
              <a:defRPr sz="900"/>
            </a:lvl7pPr>
            <a:lvl8pPr marL="3198080" indent="0">
              <a:buNone/>
              <a:defRPr sz="900"/>
            </a:lvl8pPr>
            <a:lvl9pPr marL="3654947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18275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54" y="4800602"/>
            <a:ext cx="7314883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54" y="612775"/>
            <a:ext cx="7314883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6871" indent="0">
              <a:buNone/>
              <a:defRPr sz="2799"/>
            </a:lvl2pPr>
            <a:lvl3pPr marL="913738" indent="0">
              <a:buNone/>
              <a:defRPr sz="2399"/>
            </a:lvl3pPr>
            <a:lvl4pPr marL="1370606" indent="0">
              <a:buNone/>
              <a:defRPr sz="1999"/>
            </a:lvl4pPr>
            <a:lvl5pPr marL="1827475" indent="0">
              <a:buNone/>
              <a:defRPr sz="1999"/>
            </a:lvl5pPr>
            <a:lvl6pPr marL="2284342" indent="0">
              <a:buNone/>
              <a:defRPr sz="1999"/>
            </a:lvl6pPr>
            <a:lvl7pPr marL="2741212" indent="0">
              <a:buNone/>
              <a:defRPr sz="1999"/>
            </a:lvl7pPr>
            <a:lvl8pPr marL="3198080" indent="0">
              <a:buNone/>
              <a:defRPr sz="1999"/>
            </a:lvl8pPr>
            <a:lvl9pPr marL="3654947" indent="0">
              <a:buNone/>
              <a:defRPr sz="1999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54" y="5367342"/>
            <a:ext cx="7314883" cy="804863"/>
          </a:xfrm>
        </p:spPr>
        <p:txBody>
          <a:bodyPr/>
          <a:lstStyle>
            <a:lvl1pPr marL="0" indent="0">
              <a:buNone/>
              <a:defRPr sz="1300"/>
            </a:lvl1pPr>
            <a:lvl2pPr marL="456871" indent="0">
              <a:buNone/>
              <a:defRPr sz="1200"/>
            </a:lvl2pPr>
            <a:lvl3pPr marL="913738" indent="0">
              <a:buNone/>
              <a:defRPr sz="900"/>
            </a:lvl3pPr>
            <a:lvl4pPr marL="1370606" indent="0">
              <a:buNone/>
              <a:defRPr sz="900"/>
            </a:lvl4pPr>
            <a:lvl5pPr marL="1827475" indent="0">
              <a:buNone/>
              <a:defRPr sz="900"/>
            </a:lvl5pPr>
            <a:lvl6pPr marL="2284342" indent="0">
              <a:buNone/>
              <a:defRPr sz="900"/>
            </a:lvl6pPr>
            <a:lvl7pPr marL="2741212" indent="0">
              <a:buNone/>
              <a:defRPr sz="900"/>
            </a:lvl7pPr>
            <a:lvl8pPr marL="3198080" indent="0">
              <a:buNone/>
              <a:defRPr sz="900"/>
            </a:lvl8pPr>
            <a:lvl9pPr marL="3654947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0818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83479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11478" y="274646"/>
            <a:ext cx="2742486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80849" y="274646"/>
            <a:ext cx="807827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99380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70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599EA8-6349-3349-B5F3-BFB77398A869}"/>
              </a:ext>
            </a:extLst>
          </p:cNvPr>
          <p:cNvSpPr txBox="1"/>
          <p:nvPr userDrawn="1"/>
        </p:nvSpPr>
        <p:spPr>
          <a:xfrm>
            <a:off x="607249" y="1402065"/>
            <a:ext cx="3919503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798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403468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90" y="456134"/>
            <a:ext cx="10736446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ct val="0"/>
              </a:spcBef>
              <a:buNone/>
              <a:defRPr sz="31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03" indent="0" algn="ctr">
              <a:buNone/>
              <a:defRPr sz="2597"/>
            </a:lvl2pPr>
            <a:lvl3pPr marL="1187204" indent="0" algn="ctr">
              <a:buNone/>
              <a:defRPr sz="2336"/>
            </a:lvl3pPr>
            <a:lvl4pPr marL="1780808" indent="0" algn="ctr">
              <a:buNone/>
              <a:defRPr sz="2077"/>
            </a:lvl4pPr>
            <a:lvl5pPr marL="2374410" indent="0" algn="ctr">
              <a:buNone/>
              <a:defRPr sz="2077"/>
            </a:lvl5pPr>
            <a:lvl6pPr marL="2968012" indent="0" algn="ctr">
              <a:buNone/>
              <a:defRPr sz="2077"/>
            </a:lvl6pPr>
            <a:lvl7pPr marL="3561614" indent="0" algn="ctr">
              <a:buNone/>
              <a:defRPr sz="2077"/>
            </a:lvl7pPr>
            <a:lvl8pPr marL="4155218" indent="0" algn="ctr">
              <a:buNone/>
              <a:defRPr sz="2077"/>
            </a:lvl8pPr>
            <a:lvl9pPr marL="4748820" indent="0" algn="ctr">
              <a:buNone/>
              <a:defRPr sz="2077"/>
            </a:lvl9pPr>
          </a:lstStyle>
          <a:p>
            <a:r>
              <a:rPr lang="zh-CN" altLang="en-US"/>
              <a:t>单击此处添加标题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622" y="1501990"/>
            <a:ext cx="10729365" cy="4690459"/>
          </a:xfrm>
          <a:prstGeom prst="rect">
            <a:avLst/>
          </a:prstGeom>
        </p:spPr>
        <p:txBody>
          <a:bodyPr lIns="0" tIns="0" rIns="0" bIns="0"/>
          <a:lstStyle>
            <a:lvl1pPr marL="12366" indent="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1207817" algn="ctr"/>
              </a:tabLst>
              <a:defRPr sz="17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587" indent="-171074">
              <a:buFont typeface="Arial" panose="020B0604020202020204" pitchFamily="34" charset="0"/>
              <a:buChar char="•"/>
              <a:tabLst>
                <a:tab pos="1207817" algn="ctr"/>
              </a:tabLst>
              <a:defRPr sz="1298" baseline="0"/>
            </a:lvl2pPr>
            <a:lvl3pPr marL="525587" indent="-171074">
              <a:buFont typeface="Arial" panose="020B0604020202020204" pitchFamily="34" charset="0"/>
              <a:buChar char="•"/>
              <a:tabLst>
                <a:tab pos="1207817" algn="ctr"/>
              </a:tabLst>
              <a:defRPr sz="1298" baseline="0"/>
            </a:lvl3pPr>
            <a:lvl4pPr marL="525587" indent="-171074">
              <a:buFont typeface="Arial" panose="020B0604020202020204" pitchFamily="34" charset="0"/>
              <a:buChar char="•"/>
              <a:tabLst>
                <a:tab pos="1207817" algn="ctr"/>
              </a:tabLst>
              <a:defRPr sz="1298" baseline="0"/>
            </a:lvl4pPr>
            <a:lvl5pPr marL="525587" indent="-171074">
              <a:buFont typeface="Arial" panose="020B0604020202020204" pitchFamily="34" charset="0"/>
              <a:buChar char="•"/>
              <a:tabLst>
                <a:tab pos="1207817" algn="ctr"/>
              </a:tabLst>
              <a:defRPr sz="1298" baseline="0"/>
            </a:lvl5pPr>
          </a:lstStyle>
          <a:p>
            <a:pPr lvl="0"/>
            <a:r>
              <a:rPr lang="zh-CN" altLang="en-US"/>
              <a:t>单击此处添加文本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65301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073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993" y="430894"/>
            <a:ext cx="10326393" cy="8708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70993" y="1641929"/>
            <a:ext cx="10571769" cy="41940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1392" y="6489097"/>
            <a:ext cx="2796536" cy="4565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7DE44480-30F5-4BEC-A8E5-AD5EBC030909}" type="slidenum">
              <a:rPr lang="de-DE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565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5621F-DD7B-4D83-8F21-08B46BE0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20D2F-8F6D-4CA6-B247-4D6AC845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12F9-4248-461D-8EDB-851765B239AD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955F4-E0CA-4F67-8F08-A700ACCE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23ECE-55F1-4658-AD47-909623D3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F426F-FA70-4E2F-93D6-FC02EF25D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41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" name="Picture 2" descr="Huawei">
            <a:extLst>
              <a:ext uri="{FF2B5EF4-FFF2-40B4-BE49-F238E27FC236}">
                <a16:creationId xmlns:a16="http://schemas.microsoft.com/office/drawing/2014/main" id="{D18C5C85-1F2E-3F29-51FE-9F9349750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675" y="85564"/>
            <a:ext cx="2812564" cy="4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854ADC78-38FC-47E7-9CC1-090DF1CAC5A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1891" y="6529158"/>
            <a:ext cx="351976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444947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0" y="111966"/>
            <a:ext cx="12192000" cy="77725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xfrm>
            <a:off x="583867" y="1663817"/>
            <a:ext cx="11024267" cy="489183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  <a:lvl2pPr>
              <a:defRPr>
                <a:latin typeface="+mn-lt"/>
                <a:ea typeface="+mn-ea"/>
                <a:cs typeface="+mn-cs"/>
                <a:sym typeface="Helvetica"/>
              </a:defRPr>
            </a:lvl2pPr>
            <a:lvl3pPr>
              <a:defRPr>
                <a:latin typeface="+mn-lt"/>
                <a:ea typeface="+mn-ea"/>
                <a:cs typeface="+mn-cs"/>
                <a:sym typeface="Helvetica"/>
              </a:defRPr>
            </a:lvl3pPr>
            <a:lvl4pPr>
              <a:defRPr>
                <a:latin typeface="+mn-lt"/>
                <a:ea typeface="+mn-ea"/>
                <a:cs typeface="+mn-cs"/>
                <a:sym typeface="Helvetica"/>
              </a:defRPr>
            </a:lvl4pPr>
            <a:lvl5pPr>
              <a:defRPr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256" y="6509512"/>
            <a:ext cx="351976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2" descr="Huawei">
            <a:extLst>
              <a:ext uri="{FF2B5EF4-FFF2-40B4-BE49-F238E27FC236}">
                <a16:creationId xmlns:a16="http://schemas.microsoft.com/office/drawing/2014/main" id="{87201754-5278-4995-83D5-51014F2416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510" y="6317747"/>
            <a:ext cx="2812564" cy="4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1118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891" y="6529158"/>
            <a:ext cx="351976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xfrm>
            <a:off x="583867" y="1663817"/>
            <a:ext cx="11024267" cy="489183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  <a:lvl2pPr>
              <a:defRPr>
                <a:latin typeface="+mn-lt"/>
                <a:ea typeface="+mn-ea"/>
                <a:cs typeface="+mn-cs"/>
                <a:sym typeface="Helvetica"/>
              </a:defRPr>
            </a:lvl2pPr>
            <a:lvl3pPr>
              <a:defRPr>
                <a:latin typeface="+mn-lt"/>
                <a:ea typeface="+mn-ea"/>
                <a:cs typeface="+mn-cs"/>
                <a:sym typeface="Helvetica"/>
              </a:defRPr>
            </a:lvl3pPr>
            <a:lvl4pPr>
              <a:defRPr>
                <a:latin typeface="+mn-lt"/>
                <a:ea typeface="+mn-ea"/>
                <a:cs typeface="+mn-cs"/>
                <a:sym typeface="Helvetica"/>
              </a:defRPr>
            </a:lvl4pPr>
            <a:lvl5pPr>
              <a:defRPr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B605499E-D754-4601-B9ED-31A6837394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1966"/>
            <a:ext cx="12192000" cy="77725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pic>
        <p:nvPicPr>
          <p:cNvPr id="9" name="Picture 2" descr="Huawei">
            <a:extLst>
              <a:ext uri="{FF2B5EF4-FFF2-40B4-BE49-F238E27FC236}">
                <a16:creationId xmlns:a16="http://schemas.microsoft.com/office/drawing/2014/main" id="{3FF4589A-FA26-4D0F-8C8A-C617AE8118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510" y="6317747"/>
            <a:ext cx="2812564" cy="4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9726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>
            <a:extLst>
              <a:ext uri="{FF2B5EF4-FFF2-40B4-BE49-F238E27FC236}">
                <a16:creationId xmlns:a16="http://schemas.microsoft.com/office/drawing/2014/main" id="{2C615B41-45DB-4A1A-BB28-A29DFBDD2E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1966"/>
            <a:ext cx="12192000" cy="77725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pic>
        <p:nvPicPr>
          <p:cNvPr id="8" name="Picture 2" descr="Huawei">
            <a:extLst>
              <a:ext uri="{FF2B5EF4-FFF2-40B4-BE49-F238E27FC236}">
                <a16:creationId xmlns:a16="http://schemas.microsoft.com/office/drawing/2014/main" id="{D259BB2D-BE57-4846-B4E5-BFF219F0FE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510" y="6317747"/>
            <a:ext cx="2812564" cy="4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729F06D2-887D-4B8C-BFDD-A065E7FCF2F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1891" y="6529158"/>
            <a:ext cx="351976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55133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uawei">
            <a:extLst>
              <a:ext uri="{FF2B5EF4-FFF2-40B4-BE49-F238E27FC236}">
                <a16:creationId xmlns:a16="http://schemas.microsoft.com/office/drawing/2014/main" id="{6E5458C3-A1D8-4D83-9942-E565DE33A4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510" y="6317747"/>
            <a:ext cx="2812564" cy="4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39309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2389718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6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2389718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9718" y="5367338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" name="Picture 2" descr="Huawei">
            <a:extLst>
              <a:ext uri="{FF2B5EF4-FFF2-40B4-BE49-F238E27FC236}">
                <a16:creationId xmlns:a16="http://schemas.microsoft.com/office/drawing/2014/main" id="{7FB10152-958A-4F07-BA65-C38550DB56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510" y="6317747"/>
            <a:ext cx="2812564" cy="4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6B0920C0-A54A-4FA0-A55A-E82DCE4929A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1891" y="6529158"/>
            <a:ext cx="351976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81295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DBD395-1635-4689-8F14-39853E81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53" y="274637"/>
            <a:ext cx="11364305" cy="8071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500D78-F0B8-4E1E-B439-7D983F1DF0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2750" y="1177925"/>
            <a:ext cx="11364305" cy="49846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2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79855-03B0-4958-B047-83C779B4A7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162" y="2905127"/>
            <a:ext cx="10363676" cy="1500186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en-GB" sz="3600" b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B660EC1-DA68-41CB-A28C-79EA2675A2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162" y="4405312"/>
            <a:ext cx="10363676" cy="1362075"/>
          </a:xfrm>
        </p:spPr>
        <p:txBody>
          <a:bodyPr>
            <a:noAutofit/>
          </a:bodyPr>
          <a:lstStyle>
            <a:lvl1pPr marL="0" indent="0">
              <a:buNone/>
              <a:defRPr lang="en-GB" sz="4800" b="1" cap="all" dirty="0">
                <a:solidFill>
                  <a:srgbClr val="99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43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79855-03B0-4958-B047-83C779B4A7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162" y="2905127"/>
            <a:ext cx="10363676" cy="1500186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lang="en-GB" sz="4400" b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95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A6C56033-C6C8-4405-A477-609C23C96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53" y="274637"/>
            <a:ext cx="11364305" cy="8071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A399CB-B1ED-434C-A17A-C313BDEF3C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2750" y="1139825"/>
            <a:ext cx="5593749" cy="49863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78CEB5BD-4268-4F95-A008-2EF2AD9197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5503" y="1139825"/>
            <a:ext cx="5593749" cy="49863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52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45C39DC-CA52-49C3-A6A6-1DF176678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53" y="274637"/>
            <a:ext cx="11364305" cy="8071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93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49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F72FAD7-C8C3-754A-A498-D3A7EC29A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741" y="6521654"/>
            <a:ext cx="1981542" cy="153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027" y="6316615"/>
            <a:ext cx="1288232" cy="28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2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84" r:id="rId3"/>
  </p:sldLayoutIdLst>
  <p:transition/>
  <p:hf hdr="0" ftr="0" dt="0"/>
  <p:txStyles>
    <p:titleStyle>
      <a:lvl1pPr algn="l" defTabSz="914034" rtl="0" eaLnBrk="1" latinLnBrk="0" hangingPunct="1">
        <a:lnSpc>
          <a:spcPts val="3439"/>
        </a:lnSpc>
        <a:spcBef>
          <a:spcPct val="0"/>
        </a:spcBef>
        <a:buNone/>
        <a:defRPr sz="3199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034" rtl="0" eaLnBrk="1" latinLnBrk="0" hangingPunct="1">
        <a:lnSpc>
          <a:spcPct val="100000"/>
        </a:lnSpc>
        <a:spcBef>
          <a:spcPct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457017" indent="0" algn="l" defTabSz="914034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034" indent="0" algn="l" defTabSz="914034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051" indent="0" algn="l" defTabSz="914034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068" indent="0" algn="l" defTabSz="914034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59">
          <p15:clr>
            <a:srgbClr val="F26B43"/>
          </p15:clr>
        </p15:guide>
        <p15:guide id="2" pos="3841">
          <p15:clr>
            <a:srgbClr val="F26B43"/>
          </p15:clr>
        </p15:guide>
        <p15:guide id="3" pos="565">
          <p15:clr>
            <a:srgbClr val="F26B43"/>
          </p15:clr>
        </p15:guide>
        <p15:guide id="4" orient="horz" pos="4007">
          <p15:clr>
            <a:srgbClr val="F26B43"/>
          </p15:clr>
        </p15:guide>
        <p15:guide id="5" orient="horz" pos="1235">
          <p15:clr>
            <a:srgbClr val="F26B43"/>
          </p15:clr>
        </p15:guide>
        <p15:guide id="6" orient="horz" pos="55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8" descr="内页元素3-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"/>
            <a:ext cx="12190413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0543" name="Text Box 79"/>
          <p:cNvSpPr txBox="1">
            <a:spLocks noChangeArrowheads="1"/>
          </p:cNvSpPr>
          <p:nvPr/>
        </p:nvSpPr>
        <p:spPr bwMode="auto">
          <a:xfrm>
            <a:off x="869724" y="6467499"/>
            <a:ext cx="2342910" cy="26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304" tIns="39154" rIns="78304" bIns="39154">
            <a:spAutoFit/>
          </a:bodyPr>
          <a:lstStyle/>
          <a:p>
            <a:pPr defTabSz="783656" eaLnBrk="0" hangingPunct="0">
              <a:defRPr/>
            </a:pPr>
            <a:r>
              <a:rPr lang="en-US" altLang="zh-CN" sz="1200" b="0" dirty="0">
                <a:latin typeface="+mn-lt"/>
                <a:ea typeface="MS PGothic" pitchFamily="34" charset="-128"/>
              </a:rPr>
              <a:t>HISILICON SEMICONDUCTOR</a:t>
            </a:r>
          </a:p>
        </p:txBody>
      </p:sp>
      <p:grpSp>
        <p:nvGrpSpPr>
          <p:cNvPr id="1029" name="Group 81"/>
          <p:cNvGrpSpPr>
            <a:grpSpLocks/>
          </p:cNvGrpSpPr>
          <p:nvPr/>
        </p:nvGrpSpPr>
        <p:grpSpPr bwMode="auto">
          <a:xfrm>
            <a:off x="0" y="6216651"/>
            <a:ext cx="12192000" cy="635000"/>
            <a:chOff x="0" y="3920"/>
            <a:chExt cx="7682" cy="400"/>
          </a:xfrm>
        </p:grpSpPr>
        <p:pic>
          <p:nvPicPr>
            <p:cNvPr id="1084" name="Picture 82" descr="图片1"/>
            <p:cNvPicPr>
              <a:picLocks noChangeAspect="1" noChangeArrowheads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0"/>
              <a:ext cx="576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5" name="Picture 83" descr="图片1"/>
            <p:cNvPicPr>
              <a:picLocks noChangeAspect="1" noChangeArrowheads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" y="3920"/>
              <a:ext cx="576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6" name="Picture 84" descr="图片1"/>
            <p:cNvPicPr>
              <a:picLocks noChangeAspect="1" noChangeArrowheads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619" y="3920"/>
              <a:ext cx="1063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70549" name="Text Box 85"/>
          <p:cNvSpPr txBox="1">
            <a:spLocks noChangeArrowheads="1"/>
          </p:cNvSpPr>
          <p:nvPr/>
        </p:nvSpPr>
        <p:spPr bwMode="auto">
          <a:xfrm>
            <a:off x="869728" y="6457973"/>
            <a:ext cx="3209614" cy="26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304" tIns="39154" rIns="78304" bIns="39154">
            <a:spAutoFit/>
          </a:bodyPr>
          <a:lstStyle/>
          <a:p>
            <a:pPr defTabSz="783656" eaLnBrk="0" hangingPunct="0">
              <a:defRPr/>
            </a:pPr>
            <a:r>
              <a:rPr lang="en-US" altLang="zh-CN" sz="1200" dirty="0">
                <a:latin typeface="+mn-lt"/>
                <a:ea typeface="MS PGothic" pitchFamily="34" charset="-128"/>
              </a:rPr>
              <a:t>HUAWEI TECHNOLOGIES R&amp;D (UK), LTD.</a:t>
            </a:r>
          </a:p>
        </p:txBody>
      </p:sp>
      <p:sp>
        <p:nvSpPr>
          <p:cNvPr id="1470550" name="Rectangle 86"/>
          <p:cNvSpPr>
            <a:spLocks noChangeArrowheads="1"/>
          </p:cNvSpPr>
          <p:nvPr/>
        </p:nvSpPr>
        <p:spPr bwMode="auto">
          <a:xfrm>
            <a:off x="7908455" y="6471398"/>
            <a:ext cx="699911" cy="22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146" tIns="39574" rIns="79146" bIns="39574">
            <a:spAutoFit/>
          </a:bodyPr>
          <a:lstStyle/>
          <a:p>
            <a:pPr defTabSz="783656" eaLnBrk="0" hangingPunct="0">
              <a:lnSpc>
                <a:spcPct val="85000"/>
              </a:lnSpc>
            </a:pPr>
            <a:r>
              <a:rPr lang="de-DE" altLang="zh-CN" sz="1100" b="0" kern="1200" dirty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Page </a:t>
            </a:r>
            <a:fld id="{681F509B-6304-4899-9022-413807E4E575}" type="slidenum">
              <a:rPr lang="de-DE" altLang="zh-CN" sz="1100" b="0" kern="120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pPr defTabSz="783656" eaLnBrk="0" hangingPunct="0">
                <a:lnSpc>
                  <a:spcPct val="85000"/>
                </a:lnSpc>
              </a:pPr>
              <a:t>‹#›</a:t>
            </a:fld>
            <a:endParaRPr lang="en-GB" altLang="zh-CN" sz="1100" b="0" kern="1200" dirty="0">
              <a:solidFill>
                <a:schemeClr val="tx1"/>
              </a:solidFill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032" name="Picture 87" descr="图片3副本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75" y="6386538"/>
            <a:ext cx="1295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88"/>
          <p:cNvSpPr>
            <a:spLocks noGrp="1" noChangeArrowheads="1"/>
          </p:cNvSpPr>
          <p:nvPr>
            <p:ph type="title"/>
          </p:nvPr>
        </p:nvSpPr>
        <p:spPr bwMode="auto">
          <a:xfrm>
            <a:off x="413053" y="274637"/>
            <a:ext cx="11364305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6800" tIns="45700" rIns="46800" bIns="457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4" name="Rectangle 8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3053" y="1487510"/>
            <a:ext cx="11364305" cy="46386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6800" tIns="45700" rIns="46800" bIns="457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470603" name="Rectangle 139"/>
          <p:cNvSpPr>
            <a:spLocks noChangeArrowheads="1"/>
          </p:cNvSpPr>
          <p:nvPr/>
        </p:nvSpPr>
        <p:spPr bwMode="auto">
          <a:xfrm>
            <a:off x="12358662" y="5444705"/>
            <a:ext cx="1226818" cy="323149"/>
          </a:xfrm>
          <a:prstGeom prst="rect">
            <a:avLst/>
          </a:prstGeom>
          <a:solidFill>
            <a:srgbClr val="F8F8F8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1361" tIns="45680" rIns="91361" bIns="45680" anchor="ctr">
            <a:spAutoFit/>
          </a:bodyPr>
          <a:lstStyle/>
          <a:p>
            <a:pPr algn="ctr" defTabSz="877252" eaLnBrk="0" hangingPunct="0"/>
            <a:endParaRPr lang="zh-CN" altLang="zh-CN" sz="1500" b="0" dirty="0">
              <a:latin typeface="+mn-lt"/>
              <a:ea typeface="ＭＳ Ｐゴシック" pitchFamily="34" charset="-128"/>
            </a:endParaRPr>
          </a:p>
        </p:txBody>
      </p:sp>
      <p:grpSp>
        <p:nvGrpSpPr>
          <p:cNvPr id="1037" name="Group 140"/>
          <p:cNvGrpSpPr>
            <a:grpSpLocks/>
          </p:cNvGrpSpPr>
          <p:nvPr/>
        </p:nvGrpSpPr>
        <p:grpSpPr bwMode="auto">
          <a:xfrm>
            <a:off x="12469739" y="5278442"/>
            <a:ext cx="988755" cy="184151"/>
            <a:chOff x="6657" y="3492"/>
            <a:chExt cx="527" cy="121"/>
          </a:xfrm>
        </p:grpSpPr>
        <p:sp>
          <p:nvSpPr>
            <p:cNvPr id="1470605" name="Rectangle 141"/>
            <p:cNvSpPr>
              <a:spLocks noChangeArrowheads="1"/>
            </p:cNvSpPr>
            <p:nvPr/>
          </p:nvSpPr>
          <p:spPr bwMode="auto">
            <a:xfrm flipV="1">
              <a:off x="6789" y="3492"/>
              <a:ext cx="132" cy="121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06" name="Rectangle 142"/>
            <p:cNvSpPr>
              <a:spLocks noChangeArrowheads="1"/>
            </p:cNvSpPr>
            <p:nvPr/>
          </p:nvSpPr>
          <p:spPr bwMode="auto">
            <a:xfrm flipV="1">
              <a:off x="6921" y="3492"/>
              <a:ext cx="131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07" name="Rectangle 143"/>
            <p:cNvSpPr>
              <a:spLocks noChangeArrowheads="1"/>
            </p:cNvSpPr>
            <p:nvPr/>
          </p:nvSpPr>
          <p:spPr bwMode="auto">
            <a:xfrm flipV="1">
              <a:off x="7052" y="3492"/>
              <a:ext cx="132" cy="121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08" name="Rectangle 144"/>
            <p:cNvSpPr>
              <a:spLocks noChangeArrowheads="1"/>
            </p:cNvSpPr>
            <p:nvPr/>
          </p:nvSpPr>
          <p:spPr bwMode="auto">
            <a:xfrm flipV="1">
              <a:off x="6657" y="3492"/>
              <a:ext cx="132" cy="12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</p:grpSp>
      <p:grpSp>
        <p:nvGrpSpPr>
          <p:cNvPr id="1038" name="Group 145"/>
          <p:cNvGrpSpPr>
            <a:grpSpLocks/>
          </p:cNvGrpSpPr>
          <p:nvPr/>
        </p:nvGrpSpPr>
        <p:grpSpPr bwMode="auto">
          <a:xfrm>
            <a:off x="12469739" y="6203974"/>
            <a:ext cx="988755" cy="182563"/>
            <a:chOff x="6657" y="4103"/>
            <a:chExt cx="527" cy="121"/>
          </a:xfrm>
        </p:grpSpPr>
        <p:sp>
          <p:nvSpPr>
            <p:cNvPr id="1470610" name="Rectangle 146"/>
            <p:cNvSpPr>
              <a:spLocks noChangeArrowheads="1"/>
            </p:cNvSpPr>
            <p:nvPr/>
          </p:nvSpPr>
          <p:spPr bwMode="auto">
            <a:xfrm flipV="1">
              <a:off x="6789" y="4103"/>
              <a:ext cx="132" cy="12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11" name="Rectangle 147"/>
            <p:cNvSpPr>
              <a:spLocks noChangeArrowheads="1"/>
            </p:cNvSpPr>
            <p:nvPr/>
          </p:nvSpPr>
          <p:spPr bwMode="auto">
            <a:xfrm flipV="1">
              <a:off x="6921" y="4103"/>
              <a:ext cx="131" cy="121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12" name="Rectangle 148"/>
            <p:cNvSpPr>
              <a:spLocks noChangeArrowheads="1"/>
            </p:cNvSpPr>
            <p:nvPr/>
          </p:nvSpPr>
          <p:spPr bwMode="auto">
            <a:xfrm flipV="1">
              <a:off x="7052" y="4103"/>
              <a:ext cx="132" cy="121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13" name="Rectangle 149"/>
            <p:cNvSpPr>
              <a:spLocks noChangeArrowheads="1"/>
            </p:cNvSpPr>
            <p:nvPr/>
          </p:nvSpPr>
          <p:spPr bwMode="auto">
            <a:xfrm flipV="1">
              <a:off x="6657" y="4103"/>
              <a:ext cx="132" cy="12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</p:grpSp>
      <p:grpSp>
        <p:nvGrpSpPr>
          <p:cNvPr id="1039" name="Group 150"/>
          <p:cNvGrpSpPr>
            <a:grpSpLocks/>
          </p:cNvGrpSpPr>
          <p:nvPr/>
        </p:nvGrpSpPr>
        <p:grpSpPr bwMode="auto">
          <a:xfrm>
            <a:off x="12469739" y="6450014"/>
            <a:ext cx="988755" cy="182563"/>
            <a:chOff x="6657" y="4266"/>
            <a:chExt cx="527" cy="121"/>
          </a:xfrm>
        </p:grpSpPr>
        <p:sp>
          <p:nvSpPr>
            <p:cNvPr id="1470615" name="Rectangle 151"/>
            <p:cNvSpPr>
              <a:spLocks noChangeArrowheads="1"/>
            </p:cNvSpPr>
            <p:nvPr/>
          </p:nvSpPr>
          <p:spPr bwMode="auto">
            <a:xfrm flipV="1">
              <a:off x="6789" y="4266"/>
              <a:ext cx="132" cy="121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16" name="Rectangle 152"/>
            <p:cNvSpPr>
              <a:spLocks noChangeArrowheads="1"/>
            </p:cNvSpPr>
            <p:nvPr/>
          </p:nvSpPr>
          <p:spPr bwMode="auto">
            <a:xfrm flipV="1">
              <a:off x="6921" y="4266"/>
              <a:ext cx="131" cy="121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17" name="Rectangle 153"/>
            <p:cNvSpPr>
              <a:spLocks noChangeArrowheads="1"/>
            </p:cNvSpPr>
            <p:nvPr/>
          </p:nvSpPr>
          <p:spPr bwMode="auto">
            <a:xfrm flipV="1">
              <a:off x="7052" y="4266"/>
              <a:ext cx="132" cy="121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18" name="Rectangle 154"/>
            <p:cNvSpPr>
              <a:spLocks noChangeArrowheads="1"/>
            </p:cNvSpPr>
            <p:nvPr/>
          </p:nvSpPr>
          <p:spPr bwMode="auto">
            <a:xfrm flipV="1">
              <a:off x="6657" y="4266"/>
              <a:ext cx="132" cy="121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</p:grpSp>
      <p:grpSp>
        <p:nvGrpSpPr>
          <p:cNvPr id="1040" name="Group 155"/>
          <p:cNvGrpSpPr>
            <a:grpSpLocks/>
          </p:cNvGrpSpPr>
          <p:nvPr/>
        </p:nvGrpSpPr>
        <p:grpSpPr bwMode="auto">
          <a:xfrm>
            <a:off x="12469739" y="5527698"/>
            <a:ext cx="988755" cy="182563"/>
            <a:chOff x="6657" y="3656"/>
            <a:chExt cx="527" cy="121"/>
          </a:xfrm>
        </p:grpSpPr>
        <p:sp>
          <p:nvSpPr>
            <p:cNvPr id="1470620" name="Rectangle 156"/>
            <p:cNvSpPr>
              <a:spLocks noChangeArrowheads="1"/>
            </p:cNvSpPr>
            <p:nvPr/>
          </p:nvSpPr>
          <p:spPr bwMode="auto">
            <a:xfrm flipV="1">
              <a:off x="6657" y="3656"/>
              <a:ext cx="132" cy="12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21" name="Rectangle 157"/>
            <p:cNvSpPr>
              <a:spLocks noChangeArrowheads="1"/>
            </p:cNvSpPr>
            <p:nvPr/>
          </p:nvSpPr>
          <p:spPr bwMode="auto">
            <a:xfrm flipV="1">
              <a:off x="6789" y="3656"/>
              <a:ext cx="132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22" name="Rectangle 158"/>
            <p:cNvSpPr>
              <a:spLocks noChangeArrowheads="1"/>
            </p:cNvSpPr>
            <p:nvPr/>
          </p:nvSpPr>
          <p:spPr bwMode="auto">
            <a:xfrm flipV="1">
              <a:off x="6921" y="3656"/>
              <a:ext cx="131" cy="121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23" name="Rectangle 159"/>
            <p:cNvSpPr>
              <a:spLocks noChangeArrowheads="1"/>
            </p:cNvSpPr>
            <p:nvPr/>
          </p:nvSpPr>
          <p:spPr bwMode="auto">
            <a:xfrm flipV="1">
              <a:off x="7052" y="3656"/>
              <a:ext cx="132" cy="121"/>
            </a:xfrm>
            <a:prstGeom prst="rect">
              <a:avLst/>
            </a:prstGeom>
            <a:solidFill>
              <a:srgbClr val="08080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</p:grpSp>
      <p:grpSp>
        <p:nvGrpSpPr>
          <p:cNvPr id="1041" name="Group 160"/>
          <p:cNvGrpSpPr>
            <a:grpSpLocks/>
          </p:cNvGrpSpPr>
          <p:nvPr/>
        </p:nvGrpSpPr>
        <p:grpSpPr bwMode="auto">
          <a:xfrm>
            <a:off x="12469739" y="5957890"/>
            <a:ext cx="988755" cy="182563"/>
            <a:chOff x="6657" y="3941"/>
            <a:chExt cx="527" cy="121"/>
          </a:xfrm>
        </p:grpSpPr>
        <p:sp>
          <p:nvSpPr>
            <p:cNvPr id="1470625" name="Rectangle 161"/>
            <p:cNvSpPr>
              <a:spLocks noChangeArrowheads="1"/>
            </p:cNvSpPr>
            <p:nvPr/>
          </p:nvSpPr>
          <p:spPr bwMode="auto">
            <a:xfrm flipV="1">
              <a:off x="6789" y="3941"/>
              <a:ext cx="132" cy="121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26" name="Rectangle 162"/>
            <p:cNvSpPr>
              <a:spLocks noChangeArrowheads="1"/>
            </p:cNvSpPr>
            <p:nvPr/>
          </p:nvSpPr>
          <p:spPr bwMode="auto">
            <a:xfrm flipV="1">
              <a:off x="6921" y="3941"/>
              <a:ext cx="131" cy="121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27" name="Rectangle 163"/>
            <p:cNvSpPr>
              <a:spLocks noChangeArrowheads="1"/>
            </p:cNvSpPr>
            <p:nvPr/>
          </p:nvSpPr>
          <p:spPr bwMode="auto">
            <a:xfrm flipV="1">
              <a:off x="7052" y="3941"/>
              <a:ext cx="132" cy="121"/>
            </a:xfrm>
            <a:prstGeom prst="rect">
              <a:avLst/>
            </a:prstGeom>
            <a:solidFill>
              <a:srgbClr val="08080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28" name="Rectangle 164"/>
            <p:cNvSpPr>
              <a:spLocks noChangeArrowheads="1"/>
            </p:cNvSpPr>
            <p:nvPr/>
          </p:nvSpPr>
          <p:spPr bwMode="auto">
            <a:xfrm flipV="1">
              <a:off x="6657" y="3941"/>
              <a:ext cx="132" cy="12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</p:grpSp>
      <p:grpSp>
        <p:nvGrpSpPr>
          <p:cNvPr id="1042" name="Group 165"/>
          <p:cNvGrpSpPr>
            <a:grpSpLocks/>
          </p:cNvGrpSpPr>
          <p:nvPr/>
        </p:nvGrpSpPr>
        <p:grpSpPr bwMode="auto">
          <a:xfrm>
            <a:off x="12469739" y="6697666"/>
            <a:ext cx="988755" cy="182563"/>
            <a:chOff x="6657" y="4430"/>
            <a:chExt cx="527" cy="121"/>
          </a:xfrm>
        </p:grpSpPr>
        <p:sp>
          <p:nvSpPr>
            <p:cNvPr id="1470630" name="Rectangle 166"/>
            <p:cNvSpPr>
              <a:spLocks noChangeArrowheads="1"/>
            </p:cNvSpPr>
            <p:nvPr/>
          </p:nvSpPr>
          <p:spPr bwMode="auto">
            <a:xfrm flipV="1">
              <a:off x="6789" y="4430"/>
              <a:ext cx="132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31" name="Rectangle 167"/>
            <p:cNvSpPr>
              <a:spLocks noChangeArrowheads="1"/>
            </p:cNvSpPr>
            <p:nvPr/>
          </p:nvSpPr>
          <p:spPr bwMode="auto">
            <a:xfrm flipV="1">
              <a:off x="6921" y="4430"/>
              <a:ext cx="131" cy="121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32" name="Rectangle 168"/>
            <p:cNvSpPr>
              <a:spLocks noChangeArrowheads="1"/>
            </p:cNvSpPr>
            <p:nvPr/>
          </p:nvSpPr>
          <p:spPr bwMode="auto">
            <a:xfrm flipV="1">
              <a:off x="7052" y="4430"/>
              <a:ext cx="132" cy="121"/>
            </a:xfrm>
            <a:prstGeom prst="rect">
              <a:avLst/>
            </a:prstGeom>
            <a:solidFill>
              <a:srgbClr val="08080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33" name="Rectangle 169"/>
            <p:cNvSpPr>
              <a:spLocks noChangeArrowheads="1"/>
            </p:cNvSpPr>
            <p:nvPr/>
          </p:nvSpPr>
          <p:spPr bwMode="auto">
            <a:xfrm flipV="1">
              <a:off x="6657" y="4430"/>
              <a:ext cx="132" cy="12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</p:grpSp>
      <p:grpSp>
        <p:nvGrpSpPr>
          <p:cNvPr id="1043" name="Group 170"/>
          <p:cNvGrpSpPr>
            <a:grpSpLocks/>
          </p:cNvGrpSpPr>
          <p:nvPr/>
        </p:nvGrpSpPr>
        <p:grpSpPr bwMode="auto">
          <a:xfrm>
            <a:off x="12469739" y="5032379"/>
            <a:ext cx="988755" cy="184151"/>
            <a:chOff x="6657" y="3329"/>
            <a:chExt cx="527" cy="122"/>
          </a:xfrm>
        </p:grpSpPr>
        <p:sp>
          <p:nvSpPr>
            <p:cNvPr id="1470635" name="Rectangle 171"/>
            <p:cNvSpPr>
              <a:spLocks noChangeArrowheads="1"/>
            </p:cNvSpPr>
            <p:nvPr/>
          </p:nvSpPr>
          <p:spPr bwMode="auto">
            <a:xfrm flipV="1">
              <a:off x="6789" y="3329"/>
              <a:ext cx="132" cy="12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36" name="Rectangle 172"/>
            <p:cNvSpPr>
              <a:spLocks noChangeArrowheads="1"/>
            </p:cNvSpPr>
            <p:nvPr/>
          </p:nvSpPr>
          <p:spPr bwMode="auto">
            <a:xfrm flipV="1">
              <a:off x="6921" y="3329"/>
              <a:ext cx="131" cy="122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37" name="Rectangle 173"/>
            <p:cNvSpPr>
              <a:spLocks noChangeArrowheads="1"/>
            </p:cNvSpPr>
            <p:nvPr/>
          </p:nvSpPr>
          <p:spPr bwMode="auto">
            <a:xfrm flipV="1">
              <a:off x="7052" y="3329"/>
              <a:ext cx="132" cy="122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38" name="Rectangle 174"/>
            <p:cNvSpPr>
              <a:spLocks noChangeArrowheads="1"/>
            </p:cNvSpPr>
            <p:nvPr/>
          </p:nvSpPr>
          <p:spPr bwMode="auto">
            <a:xfrm flipV="1">
              <a:off x="6657" y="3329"/>
              <a:ext cx="132" cy="122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</p:grpSp>
      <p:grpSp>
        <p:nvGrpSpPr>
          <p:cNvPr id="1044" name="Group 175"/>
          <p:cNvGrpSpPr>
            <a:grpSpLocks/>
          </p:cNvGrpSpPr>
          <p:nvPr/>
        </p:nvGrpSpPr>
        <p:grpSpPr bwMode="auto">
          <a:xfrm>
            <a:off x="12469739" y="4600598"/>
            <a:ext cx="988755" cy="182563"/>
            <a:chOff x="6657" y="3043"/>
            <a:chExt cx="527" cy="121"/>
          </a:xfrm>
        </p:grpSpPr>
        <p:sp>
          <p:nvSpPr>
            <p:cNvPr id="1470640" name="Rectangle 176"/>
            <p:cNvSpPr>
              <a:spLocks noChangeArrowheads="1"/>
            </p:cNvSpPr>
            <p:nvPr/>
          </p:nvSpPr>
          <p:spPr bwMode="auto">
            <a:xfrm flipV="1">
              <a:off x="6921" y="3043"/>
              <a:ext cx="131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41" name="Rectangle 177"/>
            <p:cNvSpPr>
              <a:spLocks noChangeArrowheads="1"/>
            </p:cNvSpPr>
            <p:nvPr/>
          </p:nvSpPr>
          <p:spPr bwMode="auto">
            <a:xfrm flipV="1">
              <a:off x="7052" y="3043"/>
              <a:ext cx="132" cy="12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42" name="Rectangle 178"/>
            <p:cNvSpPr>
              <a:spLocks noChangeArrowheads="1"/>
            </p:cNvSpPr>
            <p:nvPr/>
          </p:nvSpPr>
          <p:spPr bwMode="auto">
            <a:xfrm flipV="1">
              <a:off x="6657" y="3043"/>
              <a:ext cx="132" cy="12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43" name="Rectangle 179"/>
            <p:cNvSpPr>
              <a:spLocks noChangeArrowheads="1"/>
            </p:cNvSpPr>
            <p:nvPr/>
          </p:nvSpPr>
          <p:spPr bwMode="auto">
            <a:xfrm flipV="1">
              <a:off x="6789" y="3043"/>
              <a:ext cx="132" cy="121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</p:grpSp>
      <p:grpSp>
        <p:nvGrpSpPr>
          <p:cNvPr id="1045" name="Group 180"/>
          <p:cNvGrpSpPr>
            <a:grpSpLocks/>
          </p:cNvGrpSpPr>
          <p:nvPr/>
        </p:nvGrpSpPr>
        <p:grpSpPr bwMode="auto">
          <a:xfrm>
            <a:off x="12469739" y="4354516"/>
            <a:ext cx="988755" cy="184151"/>
            <a:chOff x="6657" y="2881"/>
            <a:chExt cx="527" cy="121"/>
          </a:xfrm>
        </p:grpSpPr>
        <p:sp>
          <p:nvSpPr>
            <p:cNvPr id="1470645" name="Rectangle 181"/>
            <p:cNvSpPr>
              <a:spLocks noChangeArrowheads="1"/>
            </p:cNvSpPr>
            <p:nvPr/>
          </p:nvSpPr>
          <p:spPr bwMode="auto">
            <a:xfrm flipV="1">
              <a:off x="6921" y="2881"/>
              <a:ext cx="131" cy="121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46" name="Rectangle 182"/>
            <p:cNvSpPr>
              <a:spLocks noChangeArrowheads="1"/>
            </p:cNvSpPr>
            <p:nvPr/>
          </p:nvSpPr>
          <p:spPr bwMode="auto">
            <a:xfrm flipV="1">
              <a:off x="7052" y="2881"/>
              <a:ext cx="132" cy="121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47" name="Rectangle 183"/>
            <p:cNvSpPr>
              <a:spLocks noChangeArrowheads="1"/>
            </p:cNvSpPr>
            <p:nvPr/>
          </p:nvSpPr>
          <p:spPr bwMode="auto">
            <a:xfrm flipV="1">
              <a:off x="6657" y="2881"/>
              <a:ext cx="132" cy="121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  <p:sp>
          <p:nvSpPr>
            <p:cNvPr id="1470648" name="Rectangle 184"/>
            <p:cNvSpPr>
              <a:spLocks noChangeArrowheads="1"/>
            </p:cNvSpPr>
            <p:nvPr/>
          </p:nvSpPr>
          <p:spPr bwMode="auto">
            <a:xfrm flipV="1">
              <a:off x="6789" y="2881"/>
              <a:ext cx="132" cy="121"/>
            </a:xfrm>
            <a:prstGeom prst="rect">
              <a:avLst/>
            </a:prstGeom>
            <a:solidFill>
              <a:srgbClr val="08080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+mn-lt"/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17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1" r:id="rId3"/>
    <p:sldLayoutId id="2147483691" r:id="rId4"/>
    <p:sldLayoutId id="2147483693" r:id="rId5"/>
    <p:sldLayoutId id="2147483694" r:id="rId6"/>
    <p:sldLayoutId id="2147483700" r:id="rId7"/>
    <p:sldLayoutId id="2147483706" r:id="rId8"/>
    <p:sldLayoutId id="2147483711" r:id="rId9"/>
    <p:sldLayoutId id="2147483716" r:id="rId10"/>
    <p:sldLayoutId id="2147483717" r:id="rId11"/>
    <p:sldLayoutId id="2147483744" r:id="rId12"/>
    <p:sldLayoutId id="2147483745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99" b="1">
          <a:solidFill>
            <a:srgbClr val="990000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99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99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99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99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5pPr>
      <a:lvl6pPr marL="456871" algn="l" rtl="0" fontAlgn="base">
        <a:spcBef>
          <a:spcPct val="0"/>
        </a:spcBef>
        <a:spcAft>
          <a:spcPct val="0"/>
        </a:spcAft>
        <a:defRPr sz="3199" b="1">
          <a:solidFill>
            <a:srgbClr val="990000"/>
          </a:solidFill>
          <a:latin typeface="FrutigerNext LT Medium" pitchFamily="34" charset="0"/>
          <a:ea typeface="华文细黑" pitchFamily="2" charset="-122"/>
          <a:cs typeface="SimSun" pitchFamily="2" charset="-122"/>
        </a:defRPr>
      </a:lvl6pPr>
      <a:lvl7pPr marL="913738" algn="l" rtl="0" fontAlgn="base">
        <a:spcBef>
          <a:spcPct val="0"/>
        </a:spcBef>
        <a:spcAft>
          <a:spcPct val="0"/>
        </a:spcAft>
        <a:defRPr sz="3199" b="1">
          <a:solidFill>
            <a:srgbClr val="990000"/>
          </a:solidFill>
          <a:latin typeface="FrutigerNext LT Medium" pitchFamily="34" charset="0"/>
          <a:ea typeface="华文细黑" pitchFamily="2" charset="-122"/>
          <a:cs typeface="SimSun" pitchFamily="2" charset="-122"/>
        </a:defRPr>
      </a:lvl7pPr>
      <a:lvl8pPr marL="1370606" algn="l" rtl="0" fontAlgn="base">
        <a:spcBef>
          <a:spcPct val="0"/>
        </a:spcBef>
        <a:spcAft>
          <a:spcPct val="0"/>
        </a:spcAft>
        <a:defRPr sz="3199" b="1">
          <a:solidFill>
            <a:srgbClr val="990000"/>
          </a:solidFill>
          <a:latin typeface="FrutigerNext LT Medium" pitchFamily="34" charset="0"/>
          <a:ea typeface="华文细黑" pitchFamily="2" charset="-122"/>
          <a:cs typeface="SimSun" pitchFamily="2" charset="-122"/>
        </a:defRPr>
      </a:lvl8pPr>
      <a:lvl9pPr marL="1827475" algn="l" rtl="0" fontAlgn="base">
        <a:spcBef>
          <a:spcPct val="0"/>
        </a:spcBef>
        <a:spcAft>
          <a:spcPct val="0"/>
        </a:spcAft>
        <a:defRPr sz="3199" b="1">
          <a:solidFill>
            <a:srgbClr val="990000"/>
          </a:solidFill>
          <a:latin typeface="FrutigerNext LT Medium" pitchFamily="34" charset="0"/>
          <a:ea typeface="华文细黑" pitchFamily="2" charset="-122"/>
          <a:cs typeface="SimSun" pitchFamily="2" charset="-122"/>
        </a:defRPr>
      </a:lvl9pPr>
    </p:titleStyle>
    <p:bodyStyle>
      <a:lvl1pPr marL="342652" indent="-342652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2399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411" indent="-28554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›"/>
        <a:defRPr sz="1999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2170" indent="-228434" algn="l" rtl="0" eaLnBrk="0" fontAlgn="base" hangingPunct="0">
        <a:spcBef>
          <a:spcPct val="20000"/>
        </a:spcBef>
        <a:spcAft>
          <a:spcPct val="0"/>
        </a:spcAft>
        <a:buFont typeface="FrutigerNext LT Medium" pitchFamily="34" charset="0"/>
        <a:buChar char="»"/>
        <a:defRPr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599040" indent="-228434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5908" indent="-2284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~"/>
        <a:defRPr sz="16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2777" indent="-228434" algn="l" rtl="0" fontAlgn="base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69646" indent="-228434" algn="l" rtl="0" fontAlgn="base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6514" indent="-228434" algn="l" rtl="0" fontAlgn="base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3383" indent="-228434" algn="l" rtl="0" fontAlgn="base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38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1pPr>
      <a:lvl2pPr marL="456871" algn="l" defTabSz="913738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2pPr>
      <a:lvl3pPr marL="913738" algn="l" defTabSz="913738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8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5" algn="l" defTabSz="913738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8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2" algn="l" defTabSz="913738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0" algn="l" defTabSz="913738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7" algn="l" defTabSz="913738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F72FAD7-C8C3-754A-A498-D3A7EC29A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8954" y="6270652"/>
            <a:ext cx="1981542" cy="153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0343" y="5970031"/>
            <a:ext cx="2255784" cy="49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3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/>
  <p:hf hdr="0" ftr="0" dt="0"/>
  <p:txStyles>
    <p:titleStyle>
      <a:lvl1pPr algn="l" defTabSz="914034" rtl="0" eaLnBrk="1" latinLnBrk="0" hangingPunct="1">
        <a:lnSpc>
          <a:spcPts val="3439"/>
        </a:lnSpc>
        <a:spcBef>
          <a:spcPct val="0"/>
        </a:spcBef>
        <a:buNone/>
        <a:defRPr sz="3199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034" rtl="0" eaLnBrk="1" latinLnBrk="0" hangingPunct="1">
        <a:lnSpc>
          <a:spcPct val="100000"/>
        </a:lnSpc>
        <a:spcBef>
          <a:spcPct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457017" indent="0" algn="l" defTabSz="914034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034" indent="0" algn="l" defTabSz="914034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051" indent="0" algn="l" defTabSz="914034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068" indent="0" algn="l" defTabSz="914034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59">
          <p15:clr>
            <a:srgbClr val="F26B43"/>
          </p15:clr>
        </p15:guide>
        <p15:guide id="2" pos="3841">
          <p15:clr>
            <a:srgbClr val="F26B43"/>
          </p15:clr>
        </p15:guide>
        <p15:guide id="3" pos="565">
          <p15:clr>
            <a:srgbClr val="F26B43"/>
          </p15:clr>
        </p15:guide>
        <p15:guide id="4" orient="horz" pos="4007">
          <p15:clr>
            <a:srgbClr val="F26B43"/>
          </p15:clr>
        </p15:guide>
        <p15:guide id="5" orient="horz" pos="1235">
          <p15:clr>
            <a:srgbClr val="F26B43"/>
          </p15:clr>
        </p15:guide>
        <p15:guide id="6" orient="horz" pos="55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8" descr="内页元素3-1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"/>
            <a:ext cx="12190413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0543" name="Text Box 79"/>
          <p:cNvSpPr txBox="1">
            <a:spLocks noChangeArrowheads="1"/>
          </p:cNvSpPr>
          <p:nvPr/>
        </p:nvSpPr>
        <p:spPr bwMode="auto">
          <a:xfrm>
            <a:off x="869724" y="6467499"/>
            <a:ext cx="2342910" cy="26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304" tIns="39154" rIns="78304" bIns="39154">
            <a:spAutoFit/>
          </a:bodyPr>
          <a:lstStyle/>
          <a:p>
            <a:pPr defTabSz="783656" eaLnBrk="0" hangingPunct="0">
              <a:defRPr/>
            </a:pPr>
            <a:r>
              <a:rPr lang="en-US" altLang="zh-CN" sz="1200" b="0" dirty="0">
                <a:latin typeface="FrutigerNext LT Bold" pitchFamily="20" charset="0"/>
                <a:ea typeface="MS PGothic" pitchFamily="34" charset="-128"/>
              </a:rPr>
              <a:t>HISILICON SEMICONDUCTOR</a:t>
            </a:r>
          </a:p>
        </p:txBody>
      </p:sp>
      <p:grpSp>
        <p:nvGrpSpPr>
          <p:cNvPr id="1029" name="Group 81"/>
          <p:cNvGrpSpPr>
            <a:grpSpLocks/>
          </p:cNvGrpSpPr>
          <p:nvPr/>
        </p:nvGrpSpPr>
        <p:grpSpPr bwMode="auto">
          <a:xfrm>
            <a:off x="0" y="6216651"/>
            <a:ext cx="12192000" cy="635000"/>
            <a:chOff x="0" y="3920"/>
            <a:chExt cx="7682" cy="400"/>
          </a:xfrm>
        </p:grpSpPr>
        <p:pic>
          <p:nvPicPr>
            <p:cNvPr id="1084" name="Picture 82" descr="图片1"/>
            <p:cNvPicPr>
              <a:picLocks noChangeAspect="1" noChangeArrowheads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0"/>
              <a:ext cx="576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5" name="Picture 83" descr="图片1"/>
            <p:cNvPicPr>
              <a:picLocks noChangeAspect="1" noChangeArrowheads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" y="3920"/>
              <a:ext cx="576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6" name="Picture 84" descr="图片1"/>
            <p:cNvPicPr>
              <a:picLocks noChangeAspect="1" noChangeArrowheads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619" y="3920"/>
              <a:ext cx="1063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70549" name="Text Box 85"/>
          <p:cNvSpPr txBox="1">
            <a:spLocks noChangeArrowheads="1"/>
          </p:cNvSpPr>
          <p:nvPr/>
        </p:nvSpPr>
        <p:spPr bwMode="auto">
          <a:xfrm>
            <a:off x="869728" y="6457973"/>
            <a:ext cx="2799908" cy="26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304" tIns="39154" rIns="78304" bIns="39154">
            <a:spAutoFit/>
          </a:bodyPr>
          <a:lstStyle/>
          <a:p>
            <a:pPr defTabSz="783656" eaLnBrk="0" hangingPunct="0">
              <a:defRPr/>
            </a:pPr>
            <a:r>
              <a:rPr lang="en-US" altLang="zh-CN" sz="1200" dirty="0">
                <a:latin typeface="Arial" charset="0"/>
                <a:ea typeface="MS PGothic" pitchFamily="34" charset="-128"/>
              </a:rPr>
              <a:t>HUAWEI TECHNOLOGIES CO., LTD.</a:t>
            </a:r>
          </a:p>
        </p:txBody>
      </p:sp>
      <p:sp>
        <p:nvSpPr>
          <p:cNvPr id="1470550" name="Rectangle 86"/>
          <p:cNvSpPr>
            <a:spLocks noChangeArrowheads="1"/>
          </p:cNvSpPr>
          <p:nvPr/>
        </p:nvSpPr>
        <p:spPr bwMode="auto">
          <a:xfrm>
            <a:off x="7908455" y="6471398"/>
            <a:ext cx="699911" cy="22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146" tIns="39574" rIns="79146" bIns="39574">
            <a:spAutoFit/>
          </a:bodyPr>
          <a:lstStyle/>
          <a:p>
            <a:pPr defTabSz="783656" eaLnBrk="0" hangingPunct="0">
              <a:lnSpc>
                <a:spcPct val="85000"/>
              </a:lnSpc>
            </a:pPr>
            <a:r>
              <a:rPr lang="de-DE" altLang="zh-CN" sz="1100" b="0" kern="1200" dirty="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rPr>
              <a:t>Page </a:t>
            </a:r>
            <a:fld id="{681F509B-6304-4899-9022-413807E4E575}" type="slidenum">
              <a:rPr lang="de-DE" altLang="zh-CN" sz="1100" b="0" kern="1200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rPr>
              <a:pPr defTabSz="783656" eaLnBrk="0" hangingPunct="0">
                <a:lnSpc>
                  <a:spcPct val="85000"/>
                </a:lnSpc>
              </a:pPr>
              <a:t>‹#›</a:t>
            </a:fld>
            <a:endParaRPr lang="en-GB" altLang="zh-CN" sz="1100" b="0" kern="1200" dirty="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endParaRPr>
          </a:p>
        </p:txBody>
      </p:sp>
      <p:pic>
        <p:nvPicPr>
          <p:cNvPr id="1032" name="Picture 87" descr="图片3副本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75" y="6386538"/>
            <a:ext cx="1295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88"/>
          <p:cNvSpPr>
            <a:spLocks noGrp="1" noChangeArrowheads="1"/>
          </p:cNvSpPr>
          <p:nvPr>
            <p:ph type="title"/>
          </p:nvPr>
        </p:nvSpPr>
        <p:spPr bwMode="auto">
          <a:xfrm>
            <a:off x="780847" y="274637"/>
            <a:ext cx="10973117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4" name="Rectangle 8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0847" y="1600206"/>
            <a:ext cx="10973117" cy="452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470603" name="Rectangle 139"/>
          <p:cNvSpPr>
            <a:spLocks noChangeArrowheads="1"/>
          </p:cNvSpPr>
          <p:nvPr/>
        </p:nvSpPr>
        <p:spPr bwMode="auto">
          <a:xfrm>
            <a:off x="12358662" y="5444705"/>
            <a:ext cx="1226818" cy="323149"/>
          </a:xfrm>
          <a:prstGeom prst="rect">
            <a:avLst/>
          </a:prstGeom>
          <a:solidFill>
            <a:srgbClr val="F8F8F8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1361" tIns="45680" rIns="91361" bIns="45680" anchor="ctr">
            <a:spAutoFit/>
          </a:bodyPr>
          <a:lstStyle/>
          <a:p>
            <a:pPr algn="ctr" defTabSz="877252" eaLnBrk="0" hangingPunct="0"/>
            <a:endParaRPr lang="zh-CN" altLang="zh-CN" sz="1500" b="0" dirty="0">
              <a:latin typeface="FrutigerNext LT Regular" pitchFamily="34" charset="0"/>
              <a:ea typeface="ＭＳ Ｐゴシック" pitchFamily="34" charset="-128"/>
            </a:endParaRPr>
          </a:p>
        </p:txBody>
      </p:sp>
      <p:grpSp>
        <p:nvGrpSpPr>
          <p:cNvPr id="1037" name="Group 140"/>
          <p:cNvGrpSpPr>
            <a:grpSpLocks/>
          </p:cNvGrpSpPr>
          <p:nvPr/>
        </p:nvGrpSpPr>
        <p:grpSpPr bwMode="auto">
          <a:xfrm>
            <a:off x="12469739" y="5278442"/>
            <a:ext cx="988755" cy="184151"/>
            <a:chOff x="6657" y="3492"/>
            <a:chExt cx="527" cy="121"/>
          </a:xfrm>
        </p:grpSpPr>
        <p:sp>
          <p:nvSpPr>
            <p:cNvPr id="1470605" name="Rectangle 141"/>
            <p:cNvSpPr>
              <a:spLocks noChangeArrowheads="1"/>
            </p:cNvSpPr>
            <p:nvPr/>
          </p:nvSpPr>
          <p:spPr bwMode="auto">
            <a:xfrm flipV="1">
              <a:off x="6789" y="3492"/>
              <a:ext cx="132" cy="121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06" name="Rectangle 142"/>
            <p:cNvSpPr>
              <a:spLocks noChangeArrowheads="1"/>
            </p:cNvSpPr>
            <p:nvPr/>
          </p:nvSpPr>
          <p:spPr bwMode="auto">
            <a:xfrm flipV="1">
              <a:off x="6921" y="3492"/>
              <a:ext cx="131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07" name="Rectangle 143"/>
            <p:cNvSpPr>
              <a:spLocks noChangeArrowheads="1"/>
            </p:cNvSpPr>
            <p:nvPr/>
          </p:nvSpPr>
          <p:spPr bwMode="auto">
            <a:xfrm flipV="1">
              <a:off x="7052" y="3492"/>
              <a:ext cx="132" cy="121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08" name="Rectangle 144"/>
            <p:cNvSpPr>
              <a:spLocks noChangeArrowheads="1"/>
            </p:cNvSpPr>
            <p:nvPr/>
          </p:nvSpPr>
          <p:spPr bwMode="auto">
            <a:xfrm flipV="1">
              <a:off x="6657" y="3492"/>
              <a:ext cx="132" cy="12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038" name="Group 145"/>
          <p:cNvGrpSpPr>
            <a:grpSpLocks/>
          </p:cNvGrpSpPr>
          <p:nvPr/>
        </p:nvGrpSpPr>
        <p:grpSpPr bwMode="auto">
          <a:xfrm>
            <a:off x="12469739" y="6203974"/>
            <a:ext cx="988755" cy="182563"/>
            <a:chOff x="6657" y="4103"/>
            <a:chExt cx="527" cy="121"/>
          </a:xfrm>
        </p:grpSpPr>
        <p:sp>
          <p:nvSpPr>
            <p:cNvPr id="1470610" name="Rectangle 146"/>
            <p:cNvSpPr>
              <a:spLocks noChangeArrowheads="1"/>
            </p:cNvSpPr>
            <p:nvPr/>
          </p:nvSpPr>
          <p:spPr bwMode="auto">
            <a:xfrm flipV="1">
              <a:off x="6789" y="4103"/>
              <a:ext cx="132" cy="12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11" name="Rectangle 147"/>
            <p:cNvSpPr>
              <a:spLocks noChangeArrowheads="1"/>
            </p:cNvSpPr>
            <p:nvPr/>
          </p:nvSpPr>
          <p:spPr bwMode="auto">
            <a:xfrm flipV="1">
              <a:off x="6921" y="4103"/>
              <a:ext cx="131" cy="121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12" name="Rectangle 148"/>
            <p:cNvSpPr>
              <a:spLocks noChangeArrowheads="1"/>
            </p:cNvSpPr>
            <p:nvPr/>
          </p:nvSpPr>
          <p:spPr bwMode="auto">
            <a:xfrm flipV="1">
              <a:off x="7052" y="4103"/>
              <a:ext cx="132" cy="121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13" name="Rectangle 149"/>
            <p:cNvSpPr>
              <a:spLocks noChangeArrowheads="1"/>
            </p:cNvSpPr>
            <p:nvPr/>
          </p:nvSpPr>
          <p:spPr bwMode="auto">
            <a:xfrm flipV="1">
              <a:off x="6657" y="4103"/>
              <a:ext cx="132" cy="12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039" name="Group 150"/>
          <p:cNvGrpSpPr>
            <a:grpSpLocks/>
          </p:cNvGrpSpPr>
          <p:nvPr/>
        </p:nvGrpSpPr>
        <p:grpSpPr bwMode="auto">
          <a:xfrm>
            <a:off x="12469739" y="6450014"/>
            <a:ext cx="988755" cy="182563"/>
            <a:chOff x="6657" y="4266"/>
            <a:chExt cx="527" cy="121"/>
          </a:xfrm>
        </p:grpSpPr>
        <p:sp>
          <p:nvSpPr>
            <p:cNvPr id="1470615" name="Rectangle 151"/>
            <p:cNvSpPr>
              <a:spLocks noChangeArrowheads="1"/>
            </p:cNvSpPr>
            <p:nvPr/>
          </p:nvSpPr>
          <p:spPr bwMode="auto">
            <a:xfrm flipV="1">
              <a:off x="6789" y="4266"/>
              <a:ext cx="132" cy="121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16" name="Rectangle 152"/>
            <p:cNvSpPr>
              <a:spLocks noChangeArrowheads="1"/>
            </p:cNvSpPr>
            <p:nvPr/>
          </p:nvSpPr>
          <p:spPr bwMode="auto">
            <a:xfrm flipV="1">
              <a:off x="6921" y="4266"/>
              <a:ext cx="131" cy="121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17" name="Rectangle 153"/>
            <p:cNvSpPr>
              <a:spLocks noChangeArrowheads="1"/>
            </p:cNvSpPr>
            <p:nvPr/>
          </p:nvSpPr>
          <p:spPr bwMode="auto">
            <a:xfrm flipV="1">
              <a:off x="7052" y="4266"/>
              <a:ext cx="132" cy="121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18" name="Rectangle 154"/>
            <p:cNvSpPr>
              <a:spLocks noChangeArrowheads="1"/>
            </p:cNvSpPr>
            <p:nvPr/>
          </p:nvSpPr>
          <p:spPr bwMode="auto">
            <a:xfrm flipV="1">
              <a:off x="6657" y="4266"/>
              <a:ext cx="132" cy="121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040" name="Group 155"/>
          <p:cNvGrpSpPr>
            <a:grpSpLocks/>
          </p:cNvGrpSpPr>
          <p:nvPr/>
        </p:nvGrpSpPr>
        <p:grpSpPr bwMode="auto">
          <a:xfrm>
            <a:off x="12469739" y="5527698"/>
            <a:ext cx="988755" cy="182563"/>
            <a:chOff x="6657" y="3656"/>
            <a:chExt cx="527" cy="121"/>
          </a:xfrm>
        </p:grpSpPr>
        <p:sp>
          <p:nvSpPr>
            <p:cNvPr id="1470620" name="Rectangle 156"/>
            <p:cNvSpPr>
              <a:spLocks noChangeArrowheads="1"/>
            </p:cNvSpPr>
            <p:nvPr/>
          </p:nvSpPr>
          <p:spPr bwMode="auto">
            <a:xfrm flipV="1">
              <a:off x="6657" y="3656"/>
              <a:ext cx="132" cy="12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21" name="Rectangle 157"/>
            <p:cNvSpPr>
              <a:spLocks noChangeArrowheads="1"/>
            </p:cNvSpPr>
            <p:nvPr/>
          </p:nvSpPr>
          <p:spPr bwMode="auto">
            <a:xfrm flipV="1">
              <a:off x="6789" y="3656"/>
              <a:ext cx="132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22" name="Rectangle 158"/>
            <p:cNvSpPr>
              <a:spLocks noChangeArrowheads="1"/>
            </p:cNvSpPr>
            <p:nvPr/>
          </p:nvSpPr>
          <p:spPr bwMode="auto">
            <a:xfrm flipV="1">
              <a:off x="6921" y="3656"/>
              <a:ext cx="131" cy="121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23" name="Rectangle 159"/>
            <p:cNvSpPr>
              <a:spLocks noChangeArrowheads="1"/>
            </p:cNvSpPr>
            <p:nvPr/>
          </p:nvSpPr>
          <p:spPr bwMode="auto">
            <a:xfrm flipV="1">
              <a:off x="7052" y="3656"/>
              <a:ext cx="132" cy="121"/>
            </a:xfrm>
            <a:prstGeom prst="rect">
              <a:avLst/>
            </a:prstGeom>
            <a:solidFill>
              <a:srgbClr val="08080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041" name="Group 160"/>
          <p:cNvGrpSpPr>
            <a:grpSpLocks/>
          </p:cNvGrpSpPr>
          <p:nvPr/>
        </p:nvGrpSpPr>
        <p:grpSpPr bwMode="auto">
          <a:xfrm>
            <a:off x="12469739" y="5957890"/>
            <a:ext cx="988755" cy="182563"/>
            <a:chOff x="6657" y="3941"/>
            <a:chExt cx="527" cy="121"/>
          </a:xfrm>
        </p:grpSpPr>
        <p:sp>
          <p:nvSpPr>
            <p:cNvPr id="1470625" name="Rectangle 161"/>
            <p:cNvSpPr>
              <a:spLocks noChangeArrowheads="1"/>
            </p:cNvSpPr>
            <p:nvPr/>
          </p:nvSpPr>
          <p:spPr bwMode="auto">
            <a:xfrm flipV="1">
              <a:off x="6789" y="3941"/>
              <a:ext cx="132" cy="121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26" name="Rectangle 162"/>
            <p:cNvSpPr>
              <a:spLocks noChangeArrowheads="1"/>
            </p:cNvSpPr>
            <p:nvPr/>
          </p:nvSpPr>
          <p:spPr bwMode="auto">
            <a:xfrm flipV="1">
              <a:off x="6921" y="3941"/>
              <a:ext cx="131" cy="121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27" name="Rectangle 163"/>
            <p:cNvSpPr>
              <a:spLocks noChangeArrowheads="1"/>
            </p:cNvSpPr>
            <p:nvPr/>
          </p:nvSpPr>
          <p:spPr bwMode="auto">
            <a:xfrm flipV="1">
              <a:off x="7052" y="3941"/>
              <a:ext cx="132" cy="121"/>
            </a:xfrm>
            <a:prstGeom prst="rect">
              <a:avLst/>
            </a:prstGeom>
            <a:solidFill>
              <a:srgbClr val="08080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28" name="Rectangle 164"/>
            <p:cNvSpPr>
              <a:spLocks noChangeArrowheads="1"/>
            </p:cNvSpPr>
            <p:nvPr/>
          </p:nvSpPr>
          <p:spPr bwMode="auto">
            <a:xfrm flipV="1">
              <a:off x="6657" y="3941"/>
              <a:ext cx="132" cy="12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042" name="Group 165"/>
          <p:cNvGrpSpPr>
            <a:grpSpLocks/>
          </p:cNvGrpSpPr>
          <p:nvPr/>
        </p:nvGrpSpPr>
        <p:grpSpPr bwMode="auto">
          <a:xfrm>
            <a:off x="12469739" y="6697666"/>
            <a:ext cx="988755" cy="182563"/>
            <a:chOff x="6657" y="4430"/>
            <a:chExt cx="527" cy="121"/>
          </a:xfrm>
        </p:grpSpPr>
        <p:sp>
          <p:nvSpPr>
            <p:cNvPr id="1470630" name="Rectangle 166"/>
            <p:cNvSpPr>
              <a:spLocks noChangeArrowheads="1"/>
            </p:cNvSpPr>
            <p:nvPr/>
          </p:nvSpPr>
          <p:spPr bwMode="auto">
            <a:xfrm flipV="1">
              <a:off x="6789" y="4430"/>
              <a:ext cx="132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31" name="Rectangle 167"/>
            <p:cNvSpPr>
              <a:spLocks noChangeArrowheads="1"/>
            </p:cNvSpPr>
            <p:nvPr/>
          </p:nvSpPr>
          <p:spPr bwMode="auto">
            <a:xfrm flipV="1">
              <a:off x="6921" y="4430"/>
              <a:ext cx="131" cy="121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32" name="Rectangle 168"/>
            <p:cNvSpPr>
              <a:spLocks noChangeArrowheads="1"/>
            </p:cNvSpPr>
            <p:nvPr/>
          </p:nvSpPr>
          <p:spPr bwMode="auto">
            <a:xfrm flipV="1">
              <a:off x="7052" y="4430"/>
              <a:ext cx="132" cy="121"/>
            </a:xfrm>
            <a:prstGeom prst="rect">
              <a:avLst/>
            </a:prstGeom>
            <a:solidFill>
              <a:srgbClr val="08080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33" name="Rectangle 169"/>
            <p:cNvSpPr>
              <a:spLocks noChangeArrowheads="1"/>
            </p:cNvSpPr>
            <p:nvPr/>
          </p:nvSpPr>
          <p:spPr bwMode="auto">
            <a:xfrm flipV="1">
              <a:off x="6657" y="4430"/>
              <a:ext cx="132" cy="12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043" name="Group 170"/>
          <p:cNvGrpSpPr>
            <a:grpSpLocks/>
          </p:cNvGrpSpPr>
          <p:nvPr/>
        </p:nvGrpSpPr>
        <p:grpSpPr bwMode="auto">
          <a:xfrm>
            <a:off x="12469739" y="5032379"/>
            <a:ext cx="988755" cy="184151"/>
            <a:chOff x="6657" y="3329"/>
            <a:chExt cx="527" cy="122"/>
          </a:xfrm>
        </p:grpSpPr>
        <p:sp>
          <p:nvSpPr>
            <p:cNvPr id="1470635" name="Rectangle 171"/>
            <p:cNvSpPr>
              <a:spLocks noChangeArrowheads="1"/>
            </p:cNvSpPr>
            <p:nvPr/>
          </p:nvSpPr>
          <p:spPr bwMode="auto">
            <a:xfrm flipV="1">
              <a:off x="6789" y="3329"/>
              <a:ext cx="132" cy="12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36" name="Rectangle 172"/>
            <p:cNvSpPr>
              <a:spLocks noChangeArrowheads="1"/>
            </p:cNvSpPr>
            <p:nvPr/>
          </p:nvSpPr>
          <p:spPr bwMode="auto">
            <a:xfrm flipV="1">
              <a:off x="6921" y="3329"/>
              <a:ext cx="131" cy="122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37" name="Rectangle 173"/>
            <p:cNvSpPr>
              <a:spLocks noChangeArrowheads="1"/>
            </p:cNvSpPr>
            <p:nvPr/>
          </p:nvSpPr>
          <p:spPr bwMode="auto">
            <a:xfrm flipV="1">
              <a:off x="7052" y="3329"/>
              <a:ext cx="132" cy="122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38" name="Rectangle 174"/>
            <p:cNvSpPr>
              <a:spLocks noChangeArrowheads="1"/>
            </p:cNvSpPr>
            <p:nvPr/>
          </p:nvSpPr>
          <p:spPr bwMode="auto">
            <a:xfrm flipV="1">
              <a:off x="6657" y="3329"/>
              <a:ext cx="132" cy="122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044" name="Group 175"/>
          <p:cNvGrpSpPr>
            <a:grpSpLocks/>
          </p:cNvGrpSpPr>
          <p:nvPr/>
        </p:nvGrpSpPr>
        <p:grpSpPr bwMode="auto">
          <a:xfrm>
            <a:off x="12469739" y="4600598"/>
            <a:ext cx="988755" cy="182563"/>
            <a:chOff x="6657" y="3043"/>
            <a:chExt cx="527" cy="121"/>
          </a:xfrm>
        </p:grpSpPr>
        <p:sp>
          <p:nvSpPr>
            <p:cNvPr id="1470640" name="Rectangle 176"/>
            <p:cNvSpPr>
              <a:spLocks noChangeArrowheads="1"/>
            </p:cNvSpPr>
            <p:nvPr/>
          </p:nvSpPr>
          <p:spPr bwMode="auto">
            <a:xfrm flipV="1">
              <a:off x="6921" y="3043"/>
              <a:ext cx="131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41" name="Rectangle 177"/>
            <p:cNvSpPr>
              <a:spLocks noChangeArrowheads="1"/>
            </p:cNvSpPr>
            <p:nvPr/>
          </p:nvSpPr>
          <p:spPr bwMode="auto">
            <a:xfrm flipV="1">
              <a:off x="7052" y="3043"/>
              <a:ext cx="132" cy="12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42" name="Rectangle 178"/>
            <p:cNvSpPr>
              <a:spLocks noChangeArrowheads="1"/>
            </p:cNvSpPr>
            <p:nvPr/>
          </p:nvSpPr>
          <p:spPr bwMode="auto">
            <a:xfrm flipV="1">
              <a:off x="6657" y="3043"/>
              <a:ext cx="132" cy="12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43" name="Rectangle 179"/>
            <p:cNvSpPr>
              <a:spLocks noChangeArrowheads="1"/>
            </p:cNvSpPr>
            <p:nvPr/>
          </p:nvSpPr>
          <p:spPr bwMode="auto">
            <a:xfrm flipV="1">
              <a:off x="6789" y="3043"/>
              <a:ext cx="132" cy="121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045" name="Group 180"/>
          <p:cNvGrpSpPr>
            <a:grpSpLocks/>
          </p:cNvGrpSpPr>
          <p:nvPr/>
        </p:nvGrpSpPr>
        <p:grpSpPr bwMode="auto">
          <a:xfrm>
            <a:off x="12469739" y="4354516"/>
            <a:ext cx="988755" cy="184151"/>
            <a:chOff x="6657" y="2881"/>
            <a:chExt cx="527" cy="121"/>
          </a:xfrm>
        </p:grpSpPr>
        <p:sp>
          <p:nvSpPr>
            <p:cNvPr id="1470645" name="Rectangle 181"/>
            <p:cNvSpPr>
              <a:spLocks noChangeArrowheads="1"/>
            </p:cNvSpPr>
            <p:nvPr/>
          </p:nvSpPr>
          <p:spPr bwMode="auto">
            <a:xfrm flipV="1">
              <a:off x="6921" y="2881"/>
              <a:ext cx="131" cy="121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46" name="Rectangle 182"/>
            <p:cNvSpPr>
              <a:spLocks noChangeArrowheads="1"/>
            </p:cNvSpPr>
            <p:nvPr/>
          </p:nvSpPr>
          <p:spPr bwMode="auto">
            <a:xfrm flipV="1">
              <a:off x="7052" y="2881"/>
              <a:ext cx="132" cy="121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47" name="Rectangle 183"/>
            <p:cNvSpPr>
              <a:spLocks noChangeArrowheads="1"/>
            </p:cNvSpPr>
            <p:nvPr/>
          </p:nvSpPr>
          <p:spPr bwMode="auto">
            <a:xfrm flipV="1">
              <a:off x="6657" y="2881"/>
              <a:ext cx="132" cy="121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  <p:sp>
          <p:nvSpPr>
            <p:cNvPr id="1470648" name="Rectangle 184"/>
            <p:cNvSpPr>
              <a:spLocks noChangeArrowheads="1"/>
            </p:cNvSpPr>
            <p:nvPr/>
          </p:nvSpPr>
          <p:spPr bwMode="auto">
            <a:xfrm flipV="1">
              <a:off x="6789" y="2881"/>
              <a:ext cx="132" cy="121"/>
            </a:xfrm>
            <a:prstGeom prst="rect">
              <a:avLst/>
            </a:prstGeom>
            <a:solidFill>
              <a:srgbClr val="08080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799">
                <a:latin typeface="Arial" charset="0"/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15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99" b="1"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99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99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99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99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5pPr>
      <a:lvl6pPr marL="456871" algn="l" rtl="0" fontAlgn="base">
        <a:spcBef>
          <a:spcPct val="0"/>
        </a:spcBef>
        <a:spcAft>
          <a:spcPct val="0"/>
        </a:spcAft>
        <a:defRPr sz="3199" b="1">
          <a:solidFill>
            <a:srgbClr val="990000"/>
          </a:solidFill>
          <a:latin typeface="FrutigerNext LT Medium" pitchFamily="34" charset="0"/>
          <a:ea typeface="华文细黑" pitchFamily="2" charset="-122"/>
          <a:cs typeface="SimSun" pitchFamily="2" charset="-122"/>
        </a:defRPr>
      </a:lvl6pPr>
      <a:lvl7pPr marL="913738" algn="l" rtl="0" fontAlgn="base">
        <a:spcBef>
          <a:spcPct val="0"/>
        </a:spcBef>
        <a:spcAft>
          <a:spcPct val="0"/>
        </a:spcAft>
        <a:defRPr sz="3199" b="1">
          <a:solidFill>
            <a:srgbClr val="990000"/>
          </a:solidFill>
          <a:latin typeface="FrutigerNext LT Medium" pitchFamily="34" charset="0"/>
          <a:ea typeface="华文细黑" pitchFamily="2" charset="-122"/>
          <a:cs typeface="SimSun" pitchFamily="2" charset="-122"/>
        </a:defRPr>
      </a:lvl7pPr>
      <a:lvl8pPr marL="1370606" algn="l" rtl="0" fontAlgn="base">
        <a:spcBef>
          <a:spcPct val="0"/>
        </a:spcBef>
        <a:spcAft>
          <a:spcPct val="0"/>
        </a:spcAft>
        <a:defRPr sz="3199" b="1">
          <a:solidFill>
            <a:srgbClr val="990000"/>
          </a:solidFill>
          <a:latin typeface="FrutigerNext LT Medium" pitchFamily="34" charset="0"/>
          <a:ea typeface="华文细黑" pitchFamily="2" charset="-122"/>
          <a:cs typeface="SimSun" pitchFamily="2" charset="-122"/>
        </a:defRPr>
      </a:lvl8pPr>
      <a:lvl9pPr marL="1827475" algn="l" rtl="0" fontAlgn="base">
        <a:spcBef>
          <a:spcPct val="0"/>
        </a:spcBef>
        <a:spcAft>
          <a:spcPct val="0"/>
        </a:spcAft>
        <a:defRPr sz="3199" b="1">
          <a:solidFill>
            <a:srgbClr val="990000"/>
          </a:solidFill>
          <a:latin typeface="FrutigerNext LT Medium" pitchFamily="34" charset="0"/>
          <a:ea typeface="华文细黑" pitchFamily="2" charset="-122"/>
          <a:cs typeface="SimSun" pitchFamily="2" charset="-122"/>
        </a:defRPr>
      </a:lvl9pPr>
    </p:titleStyle>
    <p:bodyStyle>
      <a:lvl1pPr marL="342652" indent="-342652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2399" b="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411" indent="-28554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›"/>
        <a:defRPr sz="1999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170" indent="-228434" algn="l" rtl="0" eaLnBrk="0" fontAlgn="base" hangingPunct="0">
        <a:spcBef>
          <a:spcPct val="20000"/>
        </a:spcBef>
        <a:spcAft>
          <a:spcPct val="0"/>
        </a:spcAft>
        <a:buFont typeface="FrutigerNext LT Medium" pitchFamily="34" charset="0"/>
        <a:buChar char="»"/>
        <a:defRPr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040" indent="-228434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5908" indent="-2284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~"/>
        <a:defRPr sz="16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2777" indent="-228434" algn="l" rtl="0" fontAlgn="base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69646" indent="-228434" algn="l" rtl="0" fontAlgn="base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6514" indent="-228434" algn="l" rtl="0" fontAlgn="base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3383" indent="-228434" algn="l" rtl="0" fontAlgn="base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38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1pPr>
      <a:lvl2pPr marL="456871" algn="l" defTabSz="913738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2pPr>
      <a:lvl3pPr marL="913738" algn="l" defTabSz="913738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8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5" algn="l" defTabSz="913738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8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2" algn="l" defTabSz="913738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0" algn="l" defTabSz="913738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7" algn="l" defTabSz="913738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54B46973-BEA8-4043-9782-700C03BBBD67}"/>
              </a:ext>
            </a:extLst>
          </p:cNvPr>
          <p:cNvSpPr txBox="1">
            <a:spLocks/>
          </p:cNvSpPr>
          <p:nvPr userDrawn="1"/>
        </p:nvSpPr>
        <p:spPr>
          <a:xfrm>
            <a:off x="231891" y="6529158"/>
            <a:ext cx="351976" cy="26924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GB" sz="1800" smtClean="0"/>
              <a:pPr/>
              <a:t>‹#›</a:t>
            </a:fld>
            <a:endParaRPr lang="en-GB" sz="1800"/>
          </a:p>
        </p:txBody>
      </p:sp>
      <p:pic>
        <p:nvPicPr>
          <p:cNvPr id="9" name="Picture 2" descr="Huawei">
            <a:extLst>
              <a:ext uri="{FF2B5EF4-FFF2-40B4-BE49-F238E27FC236}">
                <a16:creationId xmlns:a16="http://schemas.microsoft.com/office/drawing/2014/main" id="{86CF5CF0-BD0B-4279-8225-1C2EAD4085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510" y="6317747"/>
            <a:ext cx="2812564" cy="4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82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CF103A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CF103A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CF103A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CF103A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CF103A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CF103A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CF103A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CF103A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CF103A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Courier New"/>
        <a:buChar char="o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42950" marR="0" indent="-28575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Courier New"/>
        <a:buChar char="–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181100" marR="0" indent="-2667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Courier New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691639" marR="0" indent="-32003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Courier New"/>
        <a:buChar char="–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48839" marR="0" indent="-32003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Courier New"/>
        <a:buChar char="»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06039" marR="0" indent="-32003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Courier New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63239" marR="0" indent="-32003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Courier New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20440" marR="0" indent="-32004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Courier New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977640" marR="0" indent="-32004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Courier New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11" Type="http://schemas.openxmlformats.org/officeDocument/2006/relationships/hyperlink" Target="dandelion-datastore.com" TargetMode="External"/><Relationship Id="rId5" Type="http://schemas.openxmlformats.org/officeDocument/2006/relationships/image" Target="../media/image33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1.png"/><Relationship Id="rId3" Type="http://schemas.openxmlformats.org/officeDocument/2006/relationships/image" Target="../media/image26.png"/><Relationship Id="rId7" Type="http://schemas.openxmlformats.org/officeDocument/2006/relationships/image" Target="../media/image40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11" Type="http://schemas.openxmlformats.org/officeDocument/2006/relationships/image" Target="../media/image59.png"/><Relationship Id="rId5" Type="http://schemas.openxmlformats.org/officeDocument/2006/relationships/image" Target="../media/image3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Relationship Id="rId1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AAD55C-E374-4406-9EF5-5BCCB70F0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20" y="524380"/>
            <a:ext cx="8367159" cy="6902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dirty="0"/>
              <a:t>Dandelion: Next-gen Distributed Datastore</a:t>
            </a:r>
            <a:br>
              <a:rPr lang="en-GB" sz="2800" dirty="0"/>
            </a:br>
            <a:r>
              <a:rPr lang="en-GB" sz="2000" dirty="0"/>
              <a:t>Small Clusters, Bigger Speeds</a:t>
            </a:r>
            <a:r>
              <a:rPr lang="en-GB" sz="2000" b="1" dirty="0"/>
              <a:t> </a:t>
            </a:r>
            <a:r>
              <a:rPr lang="en-GB" dirty="0"/>
              <a:t>–</a:t>
            </a:r>
            <a:r>
              <a:rPr lang="en-GB" sz="2000" b="1" dirty="0"/>
              <a:t> </a:t>
            </a:r>
            <a:r>
              <a:rPr lang="en-GB" sz="2000" dirty="0"/>
              <a:t>Distributed </a:t>
            </a:r>
            <a:r>
              <a:rPr lang="en-GB" sz="2000" dirty="0" err="1"/>
              <a:t>txns</a:t>
            </a:r>
            <a:r>
              <a:rPr lang="en-GB" sz="2000" dirty="0"/>
              <a:t> redefined</a:t>
            </a:r>
            <a:br>
              <a:rPr lang="en-GB" sz="2000" dirty="0"/>
            </a:br>
            <a:br>
              <a:rPr lang="en-GB" sz="2000" dirty="0"/>
            </a:br>
            <a:r>
              <a:rPr lang="en-GB" sz="1400" dirty="0">
                <a:solidFill>
                  <a:schemeClr val="tx2">
                    <a:lumMod val="95000"/>
                  </a:schemeClr>
                </a:solidFill>
              </a:rPr>
              <a:t>VLDB 25 | </a:t>
            </a:r>
            <a:r>
              <a:rPr lang="en-GB" sz="1400" dirty="0" err="1">
                <a:solidFill>
                  <a:schemeClr val="tx2">
                    <a:lumMod val="95000"/>
                  </a:schemeClr>
                </a:solidFill>
              </a:rPr>
              <a:t>Eurosys</a:t>
            </a:r>
            <a:r>
              <a:rPr lang="en-GB" sz="1400" dirty="0">
                <a:solidFill>
                  <a:schemeClr val="tx2">
                    <a:lumMod val="95000"/>
                  </a:schemeClr>
                </a:solidFill>
              </a:rPr>
              <a:t> 25 best poster nominee </a:t>
            </a:r>
            <a:br>
              <a:rPr lang="en-GB" sz="1400" dirty="0">
                <a:solidFill>
                  <a:schemeClr val="tx2">
                    <a:lumMod val="95000"/>
                  </a:schemeClr>
                </a:solidFill>
              </a:rPr>
            </a:br>
            <a:r>
              <a:rPr lang="en-GB" sz="1400" dirty="0">
                <a:solidFill>
                  <a:schemeClr val="tx2">
                    <a:lumMod val="95000"/>
                  </a:schemeClr>
                </a:solidFill>
              </a:rPr>
              <a:t>Research Track </a:t>
            </a:r>
            <a:r>
              <a:rPr lang="en-GB" sz="1600" dirty="0">
                <a:solidFill>
                  <a:schemeClr val="tx2">
                    <a:lumMod val="95000"/>
                  </a:schemeClr>
                </a:solidFill>
              </a:rPr>
              <a:t>– Distributed Transactions I</a:t>
            </a:r>
            <a:endParaRPr lang="en-GB" sz="2400" dirty="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B309-9668-494B-8CCF-C570E0B141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433" y="2253643"/>
            <a:ext cx="6574961" cy="643926"/>
          </a:xfrm>
        </p:spPr>
        <p:txBody>
          <a:bodyPr/>
          <a:lstStyle/>
          <a:p>
            <a:r>
              <a:rPr lang="en-GB" sz="1800" dirty="0">
                <a:latin typeface="+mn-lt"/>
              </a:rPr>
              <a:t> </a:t>
            </a:r>
            <a:br>
              <a:rPr lang="en-GB" sz="1800" dirty="0">
                <a:latin typeface="+mn-lt"/>
              </a:rPr>
            </a:br>
            <a:r>
              <a:rPr lang="en-GB" sz="1800" dirty="0">
                <a:latin typeface="+mn-lt"/>
              </a:rPr>
              <a:t>Vasilis Gavrielatos*, Antonios Katsarakis*, </a:t>
            </a:r>
            <a:br>
              <a:rPr lang="en-GB" sz="1800" dirty="0">
                <a:latin typeface="+mn-lt"/>
              </a:rPr>
            </a:br>
            <a:r>
              <a:rPr lang="en-GB" sz="1800" dirty="0">
                <a:latin typeface="+mn-lt"/>
              </a:rPr>
              <a:t>Chris Jensen, </a:t>
            </a:r>
            <a:r>
              <a:rPr lang="en-GB" sz="1800" b="1" dirty="0">
                <a:latin typeface="+mn-lt"/>
              </a:rPr>
              <a:t>Nikos Ntarmos</a:t>
            </a:r>
          </a:p>
          <a:p>
            <a:br>
              <a:rPr lang="en-GB" sz="1800" b="1" dirty="0"/>
            </a:br>
            <a:r>
              <a:rPr lang="en-GB" sz="1800" b="1" dirty="0"/>
              <a:t>Huawei Research – DB Lab Edinburgh</a:t>
            </a:r>
          </a:p>
        </p:txBody>
      </p:sp>
      <p:pic>
        <p:nvPicPr>
          <p:cNvPr id="1026" name="Picture 2" descr="Trophy - Free education icons">
            <a:extLst>
              <a:ext uri="{FF2B5EF4-FFF2-40B4-BE49-F238E27FC236}">
                <a16:creationId xmlns:a16="http://schemas.microsoft.com/office/drawing/2014/main" id="{44BA39BF-B2C8-4A30-93C9-A692BF66D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000" y="1610436"/>
            <a:ext cx="339792" cy="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851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706" y="994342"/>
            <a:ext cx="5042373" cy="2133279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152396" indent="0" algn="ctr">
              <a:buNone/>
            </a:pPr>
            <a:r>
              <a:rPr lang="en-GB" i="1" dirty="0" err="1"/>
              <a:t>eRPC</a:t>
            </a:r>
            <a:r>
              <a:rPr lang="en-GB" dirty="0"/>
              <a:t> [NSDI’19</a:t>
            </a:r>
            <a:r>
              <a:rPr lang="en-GB" i="1" dirty="0"/>
              <a:t> – best paper </a:t>
            </a:r>
            <a:r>
              <a:rPr lang="en-GB" b="0" dirty="0"/>
              <a:t>🏆</a:t>
            </a:r>
            <a:r>
              <a:rPr lang="en-GB" dirty="0"/>
              <a:t>]</a:t>
            </a:r>
            <a:br>
              <a:rPr lang="en-GB" dirty="0"/>
            </a:br>
            <a:endParaRPr lang="en-GB" dirty="0"/>
          </a:p>
          <a:p>
            <a:pPr marL="152396" indent="0">
              <a:buNone/>
            </a:pPr>
            <a:r>
              <a:rPr lang="en-GB" b="0" dirty="0"/>
              <a:t>Efficient general-purpose RPCs</a:t>
            </a:r>
          </a:p>
          <a:p>
            <a:r>
              <a:rPr lang="en-GB" b="0" dirty="0"/>
              <a:t>DPDK, UDP, </a:t>
            </a:r>
            <a:r>
              <a:rPr lang="en-GB" b="0" dirty="0" err="1"/>
              <a:t>RoCE</a:t>
            </a:r>
            <a:r>
              <a:rPr lang="en-GB" b="0" dirty="0"/>
              <a:t>/IB (two-sided) RDMA</a:t>
            </a:r>
          </a:p>
          <a:p>
            <a:r>
              <a:rPr lang="en-GB" b="0" dirty="0"/>
              <a:t>Retransmissions</a:t>
            </a:r>
          </a:p>
          <a:p>
            <a:r>
              <a:rPr lang="en-GB" b="0" dirty="0"/>
              <a:t>Support packets &gt; MTU</a:t>
            </a:r>
          </a:p>
          <a:p>
            <a:pPr marL="152396" indent="0">
              <a:buNone/>
            </a:pPr>
            <a:r>
              <a:rPr lang="en-US" b="0" dirty="0"/>
              <a:t> - General purpose, Reliable, callback API</a:t>
            </a:r>
          </a:p>
          <a:p>
            <a:pPr marL="152396" indent="0">
              <a:buNone/>
            </a:pPr>
            <a:r>
              <a:rPr lang="en-US" b="0" dirty="0"/>
              <a:t> - Great for large/medium messages … </a:t>
            </a:r>
            <a:r>
              <a:rPr lang="en-US" u="sng" dirty="0"/>
              <a:t>BUT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0761543-142F-4D05-9F8D-E605EDD150EF}"/>
              </a:ext>
            </a:extLst>
          </p:cNvPr>
          <p:cNvSpPr txBox="1">
            <a:spLocks/>
          </p:cNvSpPr>
          <p:nvPr/>
        </p:nvSpPr>
        <p:spPr>
          <a:xfrm>
            <a:off x="3201284" y="3465273"/>
            <a:ext cx="5747644" cy="227686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Char char="●"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52396" indent="0" algn="ctr">
              <a:buNone/>
            </a:pPr>
            <a:r>
              <a:rPr lang="en-GB" sz="2400" b="1" i="1" dirty="0">
                <a:solidFill>
                  <a:schemeClr val="bg1"/>
                </a:solidFill>
              </a:rPr>
              <a:t>Dandelion Networking</a:t>
            </a:r>
          </a:p>
          <a:p>
            <a:pPr marL="152396" indent="0">
              <a:buNone/>
            </a:pPr>
            <a:r>
              <a:rPr lang="en-GB" sz="2400" b="1" dirty="0">
                <a:solidFill>
                  <a:schemeClr val="bg1"/>
                </a:solidFill>
              </a:rPr>
              <a:t>faster</a:t>
            </a:r>
            <a:r>
              <a:rPr lang="en-GB" sz="2400" i="1" dirty="0">
                <a:solidFill>
                  <a:schemeClr val="bg1"/>
                </a:solidFill>
              </a:rPr>
              <a:t> </a:t>
            </a:r>
            <a:r>
              <a:rPr lang="en-GB" sz="2400" i="1" dirty="0" err="1">
                <a:solidFill>
                  <a:schemeClr val="bg1"/>
                </a:solidFill>
              </a:rPr>
              <a:t>eRPC</a:t>
            </a:r>
            <a:r>
              <a:rPr lang="en-GB" sz="2400" dirty="0">
                <a:solidFill>
                  <a:schemeClr val="bg1"/>
                </a:solidFill>
              </a:rPr>
              <a:t> kernel + </a:t>
            </a:r>
            <a:r>
              <a:rPr lang="en-GB" sz="2400" b="1" dirty="0">
                <a:solidFill>
                  <a:schemeClr val="bg1"/>
                </a:solidFill>
              </a:rPr>
              <a:t>datastore-optimized</a:t>
            </a:r>
          </a:p>
          <a:p>
            <a:r>
              <a:rPr lang="en-GB" sz="2400" dirty="0">
                <a:solidFill>
                  <a:schemeClr val="bg1"/>
                </a:solidFill>
              </a:rPr>
              <a:t>DPDK, UDP, </a:t>
            </a:r>
            <a:r>
              <a:rPr lang="en-GB" sz="2400" dirty="0" err="1">
                <a:solidFill>
                  <a:schemeClr val="bg1"/>
                </a:solidFill>
              </a:rPr>
              <a:t>RoCE</a:t>
            </a:r>
            <a:r>
              <a:rPr lang="en-GB" sz="2400" dirty="0">
                <a:solidFill>
                  <a:schemeClr val="bg1"/>
                </a:solidFill>
              </a:rPr>
              <a:t>/IB RDMA</a:t>
            </a:r>
          </a:p>
          <a:p>
            <a:r>
              <a:rPr lang="en-GB" sz="2400" dirty="0">
                <a:solidFill>
                  <a:schemeClr val="bg1"/>
                </a:solidFill>
              </a:rPr>
              <a:t>Retransmissions </a:t>
            </a:r>
            <a:r>
              <a:rPr lang="en-US" sz="2400" dirty="0">
                <a:solidFill>
                  <a:schemeClr val="bg1"/>
                </a:solidFill>
              </a:rPr>
              <a:t>…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b="1" dirty="0">
                <a:solidFill>
                  <a:schemeClr val="bg1"/>
                </a:solidFill>
              </a:rPr>
              <a:t>Multicast</a:t>
            </a:r>
          </a:p>
          <a:p>
            <a:pPr marL="152396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- General purpose, Reliable, callback API</a:t>
            </a:r>
          </a:p>
          <a:p>
            <a:pPr marL="152396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- </a:t>
            </a:r>
            <a:r>
              <a:rPr lang="en-US" sz="2400" b="1" dirty="0">
                <a:solidFill>
                  <a:schemeClr val="bg1"/>
                </a:solidFill>
              </a:rPr>
              <a:t>Optimized </a:t>
            </a:r>
            <a:r>
              <a:rPr lang="en-US" sz="2400" dirty="0" err="1">
                <a:solidFill>
                  <a:schemeClr val="bg1"/>
                </a:solidFill>
              </a:rPr>
              <a:t>eRPC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kernel, small transfers, batching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2E6452-461D-4D54-892D-B93E90B3378F}"/>
              </a:ext>
            </a:extLst>
          </p:cNvPr>
          <p:cNvSpPr txBox="1"/>
          <p:nvPr/>
        </p:nvSpPr>
        <p:spPr>
          <a:xfrm>
            <a:off x="4899159" y="1996121"/>
            <a:ext cx="7192899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tx1"/>
                </a:solidFill>
              </a:rPr>
              <a:t>Datastores are dominated by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  </a:t>
            </a:r>
            <a:r>
              <a:rPr lang="en-US" sz="1600" b="1" dirty="0">
                <a:solidFill>
                  <a:schemeClr val="tx1"/>
                </a:solidFill>
              </a:rPr>
              <a:t>S</a:t>
            </a:r>
            <a:r>
              <a:rPr lang="en-GB" sz="1600" b="1" dirty="0">
                <a:solidFill>
                  <a:schemeClr val="tx1"/>
                </a:solidFill>
              </a:rPr>
              <a:t>mall data messages </a:t>
            </a:r>
            <a:r>
              <a:rPr lang="en-GB" sz="1600" dirty="0">
                <a:solidFill>
                  <a:schemeClr val="tx1"/>
                </a:solidFill>
                <a:sym typeface="Wingdings" panose="05000000000000000000" pitchFamily="2" charset="2"/>
              </a:rPr>
              <a:t> access/update small key-value pairs (e.g. 8-32B)</a:t>
            </a:r>
          </a:p>
          <a:p>
            <a:r>
              <a:rPr lang="en-GB" sz="1600" b="1" dirty="0">
                <a:solidFill>
                  <a:schemeClr val="tx1"/>
                </a:solidFill>
                <a:sym typeface="Wingdings" panose="05000000000000000000" pitchFamily="2" charset="2"/>
              </a:rPr>
              <a:t>   Tiny protocol logic messages </a:t>
            </a:r>
            <a:r>
              <a:rPr lang="en-GB" sz="1600" dirty="0">
                <a:solidFill>
                  <a:schemeClr val="tx1"/>
                </a:solidFill>
                <a:sym typeface="Wingdings" panose="05000000000000000000" pitchFamily="2" charset="2"/>
              </a:rPr>
              <a:t> lock/unlock, commit/abort, truncate, etc.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7" name="Picture 10" descr="Datei:Warning.svg – Wikipedia">
            <a:extLst>
              <a:ext uri="{FF2B5EF4-FFF2-40B4-BE49-F238E27FC236}">
                <a16:creationId xmlns:a16="http://schemas.microsoft.com/office/drawing/2014/main" id="{7D657FFD-BF10-48BB-8158-FDBBAB945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847" y="1096654"/>
            <a:ext cx="974568" cy="89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8,183 Skeptical Emoji Stock Photos, Pictures &amp; Royalty-Free ...">
            <a:extLst>
              <a:ext uri="{FF2B5EF4-FFF2-40B4-BE49-F238E27FC236}">
                <a16:creationId xmlns:a16="http://schemas.microsoft.com/office/drawing/2014/main" id="{7456687B-EC8D-42CC-9B44-1D70715CE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69" y="4446607"/>
            <a:ext cx="1510692" cy="151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标题 1">
            <a:extLst>
              <a:ext uri="{FF2B5EF4-FFF2-40B4-BE49-F238E27FC236}">
                <a16:creationId xmlns:a16="http://schemas.microsoft.com/office/drawing/2014/main" id="{B29A4D7A-A618-490F-A2A4-F880BBBEBC40}"/>
              </a:ext>
            </a:extLst>
          </p:cNvPr>
          <p:cNvSpPr txBox="1"/>
          <p:nvPr/>
        </p:nvSpPr>
        <p:spPr>
          <a:xfrm>
            <a:off x="334003" y="78023"/>
            <a:ext cx="12191993" cy="78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l"/>
            <a:r>
              <a:rPr lang="en-US" altLang="zh-CN" sz="3500" b="1" dirty="0">
                <a:solidFill>
                  <a:srgbClr val="B739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Network</a:t>
            </a:r>
            <a:endParaRPr lang="zh-CN" altLang="en-US" sz="3500" b="1" dirty="0">
              <a:solidFill>
                <a:srgbClr val="B739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5D9820-0059-455F-9EF8-633B5D0A8504}"/>
              </a:ext>
            </a:extLst>
          </p:cNvPr>
          <p:cNvSpPr txBox="1"/>
          <p:nvPr/>
        </p:nvSpPr>
        <p:spPr>
          <a:xfrm>
            <a:off x="3922799" y="5964799"/>
            <a:ext cx="4304614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Is batching that important ?!</a:t>
            </a:r>
            <a:endParaRPr lang="en-US" sz="21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7062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1" grpId="0" animBg="1"/>
      <p:bldP spid="8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D5230DA-0822-465E-B47C-E4FD0E48FEDC}"/>
              </a:ext>
            </a:extLst>
          </p:cNvPr>
          <p:cNvSpPr txBox="1"/>
          <p:nvPr/>
        </p:nvSpPr>
        <p:spPr>
          <a:xfrm>
            <a:off x="334003" y="78023"/>
            <a:ext cx="12191993" cy="78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l"/>
            <a:r>
              <a:rPr lang="en-US" altLang="zh-CN" sz="3500" b="1" dirty="0">
                <a:solidFill>
                  <a:srgbClr val="B739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Importance of network batching</a:t>
            </a:r>
            <a:endParaRPr lang="zh-CN" altLang="en-US" sz="3500" b="1" dirty="0">
              <a:solidFill>
                <a:srgbClr val="B739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FC3471-A8D2-4E29-B10F-42FC85948CBE}"/>
              </a:ext>
            </a:extLst>
          </p:cNvPr>
          <p:cNvGrpSpPr/>
          <p:nvPr/>
        </p:nvGrpSpPr>
        <p:grpSpPr>
          <a:xfrm>
            <a:off x="608430" y="1259541"/>
            <a:ext cx="4766583" cy="4338918"/>
            <a:chOff x="608430" y="1259541"/>
            <a:chExt cx="4766583" cy="4338918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AA70E7E-1EF6-4749-B934-10675745A7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313"/>
            <a:stretch/>
          </p:blipFill>
          <p:spPr bwMode="auto">
            <a:xfrm>
              <a:off x="608430" y="1259541"/>
              <a:ext cx="1732434" cy="4338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C9684CD-77DD-4382-8BAF-640E5FCF57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98179" y="4056928"/>
              <a:ext cx="1325565" cy="0"/>
            </a:xfrm>
            <a:prstGeom prst="line">
              <a:avLst/>
            </a:prstGeom>
            <a:ln w="38100">
              <a:solidFill>
                <a:srgbClr val="EA4335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AE6EF1-BBFD-4C92-BA58-C5FB23B7A8BF}"/>
                </a:ext>
              </a:extLst>
            </p:cNvPr>
            <p:cNvSpPr txBox="1"/>
            <p:nvPr/>
          </p:nvSpPr>
          <p:spPr>
            <a:xfrm>
              <a:off x="1425824" y="3707484"/>
              <a:ext cx="3949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BE4B48"/>
                  </a:solidFill>
                </a:rPr>
                <a:t>100Gbps</a:t>
              </a:r>
              <a:endParaRPr lang="en-GB" b="1" dirty="0">
                <a:solidFill>
                  <a:srgbClr val="BE4B48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7E62434-3DE2-44DE-A30C-43E116967452}"/>
              </a:ext>
            </a:extLst>
          </p:cNvPr>
          <p:cNvSpPr txBox="1"/>
          <p:nvPr/>
        </p:nvSpPr>
        <p:spPr>
          <a:xfrm>
            <a:off x="7853673" y="1997839"/>
            <a:ext cx="4252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Issues with small (32B) app requests</a:t>
            </a:r>
            <a:endParaRPr lang="en-GB" b="1" dirty="0"/>
          </a:p>
          <a:p>
            <a:r>
              <a:rPr lang="en-GB" dirty="0"/>
              <a:t>  1) </a:t>
            </a:r>
            <a:r>
              <a:rPr lang="en-GB" dirty="0" err="1"/>
              <a:t>RoCE</a:t>
            </a:r>
            <a:r>
              <a:rPr lang="en-GB" dirty="0"/>
              <a:t> packets have 66B Header</a:t>
            </a:r>
          </a:p>
          <a:p>
            <a:r>
              <a:rPr lang="en-GB" dirty="0"/>
              <a:t>      </a:t>
            </a:r>
            <a:r>
              <a:rPr lang="en-US" dirty="0"/>
              <a:t>= 10-30% b/w utilization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 2) Too many packets, NIC/switch  </a:t>
            </a:r>
          </a:p>
          <a:p>
            <a:r>
              <a:rPr lang="en-US" dirty="0"/>
              <a:t>       cannot keep up with packet rate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66B5AD-671F-44A7-92E6-14812A81F70D}"/>
              </a:ext>
            </a:extLst>
          </p:cNvPr>
          <p:cNvGrpSpPr/>
          <p:nvPr/>
        </p:nvGrpSpPr>
        <p:grpSpPr>
          <a:xfrm>
            <a:off x="608430" y="1259541"/>
            <a:ext cx="6264318" cy="2817274"/>
            <a:chOff x="608430" y="1259541"/>
            <a:chExt cx="6264318" cy="281727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5FFBB891-1AFB-490B-8A69-04C015D5B8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734" b="88240"/>
            <a:stretch/>
          </p:blipFill>
          <p:spPr bwMode="auto">
            <a:xfrm>
              <a:off x="608430" y="1259541"/>
              <a:ext cx="6264318" cy="510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610A9C-1BF1-41D2-BEC2-D8F360BAAC76}"/>
                </a:ext>
              </a:extLst>
            </p:cNvPr>
            <p:cNvSpPr txBox="1"/>
            <p:nvPr/>
          </p:nvSpPr>
          <p:spPr>
            <a:xfrm>
              <a:off x="1425824" y="3707483"/>
              <a:ext cx="3949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BE4B48"/>
                  </a:solidFill>
                </a:rPr>
                <a:t>100Gbps</a:t>
              </a:r>
              <a:endParaRPr lang="en-GB" b="1" dirty="0">
                <a:solidFill>
                  <a:srgbClr val="BE4B4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41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A167E8-7DD5-41EF-86BE-E1509EB5D72A}"/>
              </a:ext>
            </a:extLst>
          </p:cNvPr>
          <p:cNvSpPr txBox="1"/>
          <p:nvPr/>
        </p:nvSpPr>
        <p:spPr>
          <a:xfrm>
            <a:off x="7853673" y="1997839"/>
            <a:ext cx="4252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Issues with small (32B) app requests</a:t>
            </a:r>
            <a:endParaRPr lang="en-GB" b="1" dirty="0"/>
          </a:p>
          <a:p>
            <a:r>
              <a:rPr lang="en-GB" dirty="0"/>
              <a:t>  1) </a:t>
            </a:r>
            <a:r>
              <a:rPr lang="en-GB" dirty="0" err="1"/>
              <a:t>RoCE</a:t>
            </a:r>
            <a:r>
              <a:rPr lang="en-GB" dirty="0"/>
              <a:t> packets have 66B Header</a:t>
            </a:r>
          </a:p>
          <a:p>
            <a:r>
              <a:rPr lang="en-GB" dirty="0"/>
              <a:t>      </a:t>
            </a:r>
            <a:r>
              <a:rPr lang="en-US" dirty="0"/>
              <a:t>= 10-30% b/w utilization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 2) Too many packets, NIC/switch  </a:t>
            </a:r>
          </a:p>
          <a:p>
            <a:r>
              <a:rPr lang="en-US" dirty="0"/>
              <a:t>       cannot keep up with packet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Application</a:t>
            </a:r>
            <a:r>
              <a:rPr lang="en-GB" b="1" dirty="0"/>
              <a:t>-level batching </a:t>
            </a:r>
            <a:br>
              <a:rPr lang="en-GB" dirty="0"/>
            </a:br>
            <a:r>
              <a:rPr lang="en-GB" dirty="0"/>
              <a:t>     (app requests in same packet)</a:t>
            </a:r>
            <a:br>
              <a:rPr lang="en-GB" dirty="0"/>
            </a:br>
            <a:r>
              <a:rPr lang="en-GB" b="1" dirty="0"/>
              <a:t>     necessary to fully utilize network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FD5230DA-0822-465E-B47C-E4FD0E48FEDC}"/>
              </a:ext>
            </a:extLst>
          </p:cNvPr>
          <p:cNvSpPr txBox="1"/>
          <p:nvPr/>
        </p:nvSpPr>
        <p:spPr>
          <a:xfrm>
            <a:off x="334003" y="78023"/>
            <a:ext cx="12191993" cy="78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l"/>
            <a:r>
              <a:rPr lang="en-US" altLang="zh-CN" sz="3500" b="1" dirty="0">
                <a:solidFill>
                  <a:srgbClr val="B739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Importance of network batching</a:t>
            </a:r>
            <a:endParaRPr lang="zh-CN" altLang="en-US" sz="3500" b="1" dirty="0">
              <a:solidFill>
                <a:srgbClr val="B739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FC3471-A8D2-4E29-B10F-42FC85948CBE}"/>
              </a:ext>
            </a:extLst>
          </p:cNvPr>
          <p:cNvGrpSpPr/>
          <p:nvPr/>
        </p:nvGrpSpPr>
        <p:grpSpPr>
          <a:xfrm>
            <a:off x="608430" y="1259541"/>
            <a:ext cx="7017598" cy="4338918"/>
            <a:chOff x="608430" y="1259541"/>
            <a:chExt cx="7017598" cy="4338918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AA70E7E-1EF6-4749-B934-10675745A7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30" y="1259541"/>
              <a:ext cx="7017598" cy="4338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C9684CD-77DD-4382-8BAF-640E5FCF573A}"/>
                </a:ext>
              </a:extLst>
            </p:cNvPr>
            <p:cNvCxnSpPr/>
            <p:nvPr/>
          </p:nvCxnSpPr>
          <p:spPr bwMode="auto">
            <a:xfrm>
              <a:off x="1198179" y="4056928"/>
              <a:ext cx="6427849" cy="0"/>
            </a:xfrm>
            <a:prstGeom prst="line">
              <a:avLst/>
            </a:prstGeom>
            <a:ln w="38100">
              <a:solidFill>
                <a:srgbClr val="EA4335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AE6EF1-BBFD-4C92-BA58-C5FB23B7A8BF}"/>
                </a:ext>
              </a:extLst>
            </p:cNvPr>
            <p:cNvSpPr txBox="1"/>
            <p:nvPr/>
          </p:nvSpPr>
          <p:spPr>
            <a:xfrm>
              <a:off x="1425824" y="3707483"/>
              <a:ext cx="3949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BE4B48"/>
                  </a:solidFill>
                </a:rPr>
                <a:t>100Gbps</a:t>
              </a:r>
              <a:endParaRPr lang="en-GB" b="1" dirty="0">
                <a:solidFill>
                  <a:srgbClr val="BE4B4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86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A167E8-7DD5-41EF-86BE-E1509EB5D72A}"/>
              </a:ext>
            </a:extLst>
          </p:cNvPr>
          <p:cNvSpPr txBox="1"/>
          <p:nvPr/>
        </p:nvSpPr>
        <p:spPr>
          <a:xfrm>
            <a:off x="7853673" y="1997839"/>
            <a:ext cx="4252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Issues with small (32B) app requests</a:t>
            </a:r>
            <a:endParaRPr lang="en-GB" b="1" dirty="0"/>
          </a:p>
          <a:p>
            <a:r>
              <a:rPr lang="en-GB" dirty="0"/>
              <a:t>  1) </a:t>
            </a:r>
            <a:r>
              <a:rPr lang="en-GB" dirty="0" err="1"/>
              <a:t>RoCE</a:t>
            </a:r>
            <a:r>
              <a:rPr lang="en-GB" dirty="0"/>
              <a:t> packets have 66B Header</a:t>
            </a:r>
          </a:p>
          <a:p>
            <a:r>
              <a:rPr lang="en-GB" dirty="0"/>
              <a:t>      </a:t>
            </a:r>
            <a:r>
              <a:rPr lang="en-US" dirty="0"/>
              <a:t>= 10-30% b/w utilization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 2) Too many packets, NIC/switch  </a:t>
            </a:r>
          </a:p>
          <a:p>
            <a:r>
              <a:rPr lang="en-US" dirty="0"/>
              <a:t>       cannot keep up with packet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Application</a:t>
            </a:r>
            <a:r>
              <a:rPr lang="en-GB" b="1" dirty="0"/>
              <a:t>-level batching </a:t>
            </a:r>
            <a:br>
              <a:rPr lang="en-GB" dirty="0"/>
            </a:br>
            <a:r>
              <a:rPr lang="en-GB" dirty="0"/>
              <a:t>     (app requests in same packet)</a:t>
            </a:r>
            <a:br>
              <a:rPr lang="en-GB" dirty="0"/>
            </a:br>
            <a:r>
              <a:rPr lang="en-GB" b="1" dirty="0"/>
              <a:t>     necessary to fully utilize network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FD5230DA-0822-465E-B47C-E4FD0E48FEDC}"/>
              </a:ext>
            </a:extLst>
          </p:cNvPr>
          <p:cNvSpPr txBox="1"/>
          <p:nvPr/>
        </p:nvSpPr>
        <p:spPr>
          <a:xfrm>
            <a:off x="334003" y="78023"/>
            <a:ext cx="12191993" cy="78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l"/>
            <a:r>
              <a:rPr lang="en-US" altLang="zh-CN" sz="3500" b="1" dirty="0">
                <a:solidFill>
                  <a:srgbClr val="B739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Importance of network batching</a:t>
            </a:r>
            <a:endParaRPr lang="zh-CN" altLang="en-US" sz="3500" b="1" dirty="0">
              <a:solidFill>
                <a:srgbClr val="B739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FC3471-A8D2-4E29-B10F-42FC85948CBE}"/>
              </a:ext>
            </a:extLst>
          </p:cNvPr>
          <p:cNvGrpSpPr/>
          <p:nvPr/>
        </p:nvGrpSpPr>
        <p:grpSpPr>
          <a:xfrm>
            <a:off x="608430" y="1259541"/>
            <a:ext cx="7017598" cy="4338918"/>
            <a:chOff x="608430" y="1259541"/>
            <a:chExt cx="7017598" cy="4338918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AA70E7E-1EF6-4749-B934-10675745A7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30" y="1259541"/>
              <a:ext cx="7017598" cy="4338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C9684CD-77DD-4382-8BAF-640E5FCF573A}"/>
                </a:ext>
              </a:extLst>
            </p:cNvPr>
            <p:cNvCxnSpPr/>
            <p:nvPr/>
          </p:nvCxnSpPr>
          <p:spPr bwMode="auto">
            <a:xfrm>
              <a:off x="1198179" y="4056928"/>
              <a:ext cx="6427849" cy="0"/>
            </a:xfrm>
            <a:prstGeom prst="line">
              <a:avLst/>
            </a:prstGeom>
            <a:ln w="38100">
              <a:solidFill>
                <a:srgbClr val="EA4335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AE6EF1-BBFD-4C92-BA58-C5FB23B7A8BF}"/>
                </a:ext>
              </a:extLst>
            </p:cNvPr>
            <p:cNvSpPr txBox="1"/>
            <p:nvPr/>
          </p:nvSpPr>
          <p:spPr>
            <a:xfrm>
              <a:off x="1425824" y="3707483"/>
              <a:ext cx="3949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BE4B48"/>
                  </a:solidFill>
                </a:rPr>
                <a:t>100Gbps</a:t>
              </a:r>
              <a:endParaRPr lang="en-GB" b="1" dirty="0">
                <a:solidFill>
                  <a:srgbClr val="BE4B48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0F73837-C8A5-416D-BF59-7B6A45C35F83}"/>
              </a:ext>
            </a:extLst>
          </p:cNvPr>
          <p:cNvGrpSpPr/>
          <p:nvPr/>
        </p:nvGrpSpPr>
        <p:grpSpPr>
          <a:xfrm>
            <a:off x="2463177" y="3429000"/>
            <a:ext cx="2730221" cy="2518904"/>
            <a:chOff x="2463177" y="3429000"/>
            <a:chExt cx="2730221" cy="251890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83557C1-66D3-41E7-9442-31D969074A4C}"/>
                </a:ext>
              </a:extLst>
            </p:cNvPr>
            <p:cNvSpPr/>
            <p:nvPr/>
          </p:nvSpPr>
          <p:spPr bwMode="auto">
            <a:xfrm>
              <a:off x="2999232" y="3429000"/>
              <a:ext cx="1658112" cy="163068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SimSun" pitchFamily="2" charset="-12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78A629-D6C8-4AC5-AD47-49B5A5DC8CBF}"/>
                </a:ext>
              </a:extLst>
            </p:cNvPr>
            <p:cNvSpPr txBox="1"/>
            <p:nvPr/>
          </p:nvSpPr>
          <p:spPr>
            <a:xfrm>
              <a:off x="2463177" y="5486239"/>
              <a:ext cx="2730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Payload &gt; PCIe max </a:t>
              </a:r>
              <a:r>
                <a:rPr lang="en-US" sz="1200" b="1" dirty="0" err="1"/>
                <a:t>inlining</a:t>
              </a:r>
              <a:endParaRPr lang="en-US" sz="1200" b="1" dirty="0"/>
            </a:p>
            <a:p>
              <a:pPr algn="ctr"/>
              <a:r>
                <a:rPr lang="en-US" sz="1200" b="1" dirty="0">
                  <a:sym typeface="Wingdings" panose="05000000000000000000" pitchFamily="2" charset="2"/>
                </a:rPr>
                <a:t> NIC needs 2</a:t>
              </a:r>
              <a:r>
                <a:rPr lang="en-US" sz="1200" b="1" baseline="30000" dirty="0">
                  <a:sym typeface="Wingdings" panose="05000000000000000000" pitchFamily="2" charset="2"/>
                </a:rPr>
                <a:t>nd</a:t>
              </a:r>
              <a:r>
                <a:rPr lang="en-US" sz="1200" b="1" dirty="0">
                  <a:sym typeface="Wingdings" panose="05000000000000000000" pitchFamily="2" charset="2"/>
                </a:rPr>
                <a:t> DMA for fetching</a:t>
              </a:r>
              <a:endParaRPr lang="en-GB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614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BB6F28C-C60A-4E7E-AFA3-63D760C1D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21" y="887244"/>
            <a:ext cx="6716075" cy="502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8746E2-BDEF-4A63-880D-90E614025EF6}"/>
              </a:ext>
            </a:extLst>
          </p:cNvPr>
          <p:cNvSpPr txBox="1"/>
          <p:nvPr/>
        </p:nvSpPr>
        <p:spPr>
          <a:xfrm>
            <a:off x="8188418" y="1739153"/>
            <a:ext cx="35679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 client machines send Get requests to a KVS machine</a:t>
            </a:r>
            <a:br>
              <a:rPr lang="en-GB" dirty="0"/>
            </a:br>
            <a:r>
              <a:rPr lang="en-GB" dirty="0"/>
              <a:t>(over 100Gbps mlx5 </a:t>
            </a:r>
            <a:r>
              <a:rPr lang="en-GB" dirty="0" err="1"/>
              <a:t>RoCE</a:t>
            </a:r>
            <a:r>
              <a:rPr lang="en-GB" dirty="0"/>
              <a:t>).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Request = 8B Key</a:t>
            </a:r>
            <a:br>
              <a:rPr lang="en-GB" dirty="0"/>
            </a:br>
            <a:r>
              <a:rPr lang="en-GB" dirty="0"/>
              <a:t>Response = 24B Value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Dandelion can batch 10s requests in same packet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D155B8B6-CA7B-4197-A27C-C0C9FD1F24CA}"/>
              </a:ext>
            </a:extLst>
          </p:cNvPr>
          <p:cNvSpPr txBox="1"/>
          <p:nvPr/>
        </p:nvSpPr>
        <p:spPr>
          <a:xfrm>
            <a:off x="334003" y="78023"/>
            <a:ext cx="12191993" cy="78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l"/>
            <a:r>
              <a:rPr lang="en-US" altLang="zh-CN" sz="3500" b="1" dirty="0">
                <a:solidFill>
                  <a:srgbClr val="B739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Dandelion networking vs. </a:t>
            </a:r>
            <a:r>
              <a:rPr lang="en-US" altLang="zh-CN" sz="3500" b="1" dirty="0" err="1">
                <a:solidFill>
                  <a:srgbClr val="B739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eRPC</a:t>
            </a:r>
            <a:endParaRPr lang="zh-CN" altLang="en-US" sz="3500" b="1" dirty="0">
              <a:solidFill>
                <a:srgbClr val="B739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FB0E5B-859E-4462-AFB5-82E6B6A26F6D}"/>
              </a:ext>
            </a:extLst>
          </p:cNvPr>
          <p:cNvSpPr txBox="1"/>
          <p:nvPr/>
        </p:nvSpPr>
        <p:spPr>
          <a:xfrm>
            <a:off x="2050541" y="5751596"/>
            <a:ext cx="8602601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Dandelion networking 10 - 40x KVS requests / sec vs. </a:t>
            </a:r>
            <a:r>
              <a:rPr lang="en-US" sz="2100" b="1" dirty="0" err="1"/>
              <a:t>eRPC</a:t>
            </a:r>
            <a:endParaRPr lang="en-US" sz="2100" b="1" dirty="0">
              <a:sym typeface="Wingdings" panose="05000000000000000000" pitchFamily="2" charset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3EEA52-4E46-4AA5-9198-0FD9FA0B4141}"/>
              </a:ext>
            </a:extLst>
          </p:cNvPr>
          <p:cNvGrpSpPr/>
          <p:nvPr/>
        </p:nvGrpSpPr>
        <p:grpSpPr>
          <a:xfrm>
            <a:off x="6750552" y="4439582"/>
            <a:ext cx="2953636" cy="620594"/>
            <a:chOff x="6750552" y="4439582"/>
            <a:chExt cx="2953636" cy="62059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B05F2A2-1C32-441A-AF95-E1A58DBB4357}"/>
                </a:ext>
              </a:extLst>
            </p:cNvPr>
            <p:cNvGrpSpPr/>
            <p:nvPr/>
          </p:nvGrpSpPr>
          <p:grpSpPr>
            <a:xfrm>
              <a:off x="6750552" y="4439582"/>
              <a:ext cx="962847" cy="620594"/>
              <a:chOff x="4865290" y="1832612"/>
              <a:chExt cx="797422" cy="1956333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4624CBFB-617D-42F8-A148-A821AE5C37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2711" y="1832612"/>
                <a:ext cx="0" cy="1956333"/>
              </a:xfrm>
              <a:prstGeom prst="straightConnector1">
                <a:avLst/>
              </a:prstGeom>
              <a:ln w="28575" cap="flat" cmpd="sng" algn="ctr">
                <a:solidFill>
                  <a:srgbClr val="C00000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 Placeholder 2">
                <a:extLst>
                  <a:ext uri="{FF2B5EF4-FFF2-40B4-BE49-F238E27FC236}">
                    <a16:creationId xmlns:a16="http://schemas.microsoft.com/office/drawing/2014/main" id="{D4AB23B7-F386-4EF0-A687-AC3760FD273A}"/>
                  </a:ext>
                </a:extLst>
              </p:cNvPr>
              <p:cNvSpPr txBox="1"/>
              <p:nvPr/>
            </p:nvSpPr>
            <p:spPr>
              <a:xfrm>
                <a:off x="4865290" y="2374431"/>
                <a:ext cx="797422" cy="430852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b="1" dirty="0">
                    <a:solidFill>
                      <a:srgbClr val="C00000"/>
                    </a:solidFill>
                  </a:rPr>
                  <a:t>  2-4x</a:t>
                </a:r>
                <a:br>
                  <a:rPr lang="en-US" altLang="zh-CN" sz="2000" b="1" dirty="0">
                    <a:solidFill>
                      <a:srgbClr val="C00000"/>
                    </a:solidFill>
                  </a:rPr>
                </a:br>
                <a:endParaRPr lang="en-US" altLang="zh-CN" sz="20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E3EC8994-5243-4C07-9120-85A2B34C4E68}"/>
                </a:ext>
              </a:extLst>
            </p:cNvPr>
            <p:cNvSpPr txBox="1"/>
            <p:nvPr/>
          </p:nvSpPr>
          <p:spPr>
            <a:xfrm>
              <a:off x="7761653" y="4485860"/>
              <a:ext cx="1942535" cy="329251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C00000"/>
                  </a:solidFill>
                </a:rPr>
                <a:t>Low level network</a:t>
              </a:r>
            </a:p>
            <a:p>
              <a:r>
                <a:rPr lang="en-US" altLang="zh-CN" sz="1600" b="1" dirty="0">
                  <a:solidFill>
                    <a:srgbClr val="C00000"/>
                  </a:solidFill>
                </a:rPr>
                <a:t>Optimizations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AD23B2A-0086-41B2-BF7A-C7D5809E7546}"/>
              </a:ext>
            </a:extLst>
          </p:cNvPr>
          <p:cNvGrpSpPr/>
          <p:nvPr/>
        </p:nvGrpSpPr>
        <p:grpSpPr>
          <a:xfrm>
            <a:off x="5953131" y="2456329"/>
            <a:ext cx="2235287" cy="1956333"/>
            <a:chOff x="5953131" y="2456329"/>
            <a:chExt cx="2235287" cy="195633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F519A3-014D-4364-8909-8FA1B2B93867}"/>
                </a:ext>
              </a:extLst>
            </p:cNvPr>
            <p:cNvGrpSpPr/>
            <p:nvPr/>
          </p:nvGrpSpPr>
          <p:grpSpPr>
            <a:xfrm>
              <a:off x="5953131" y="2456329"/>
              <a:ext cx="797422" cy="1956333"/>
              <a:chOff x="4865290" y="1832612"/>
              <a:chExt cx="797422" cy="1956333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D08C90E-2463-4990-96A6-62C3D827D1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2711" y="1832612"/>
                <a:ext cx="0" cy="1956333"/>
              </a:xfrm>
              <a:prstGeom prst="straightConnector1">
                <a:avLst/>
              </a:prstGeom>
              <a:ln w="28575" cap="flat" cmpd="sng" algn="ctr">
                <a:solidFill>
                  <a:srgbClr val="4285F4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C7BFF3E1-C0BD-4EBC-8C64-8024A5983325}"/>
                  </a:ext>
                </a:extLst>
              </p:cNvPr>
              <p:cNvSpPr txBox="1"/>
              <p:nvPr/>
            </p:nvSpPr>
            <p:spPr>
              <a:xfrm>
                <a:off x="4865290" y="2374431"/>
                <a:ext cx="797422" cy="430852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b="1" dirty="0">
                    <a:solidFill>
                      <a:srgbClr val="3980F3"/>
                    </a:solidFill>
                  </a:rPr>
                  <a:t>&gt;10x</a:t>
                </a:r>
                <a:br>
                  <a:rPr lang="en-US" altLang="zh-CN" sz="2000" b="1" dirty="0">
                    <a:solidFill>
                      <a:srgbClr val="3980F3"/>
                    </a:solidFill>
                  </a:rPr>
                </a:br>
                <a:endParaRPr lang="en-US" altLang="zh-CN" sz="2000" b="1" dirty="0">
                  <a:solidFill>
                    <a:srgbClr val="3980F3"/>
                  </a:solidFill>
                </a:endParaRPr>
              </a:p>
            </p:txBody>
          </p:sp>
        </p:grpSp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E5DAE97B-21E4-4A02-8BCD-8F11705F0E38}"/>
                </a:ext>
              </a:extLst>
            </p:cNvPr>
            <p:cNvSpPr txBox="1"/>
            <p:nvPr/>
          </p:nvSpPr>
          <p:spPr>
            <a:xfrm>
              <a:off x="6826863" y="3061706"/>
              <a:ext cx="1361555" cy="430852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3980F3"/>
                  </a:solidFill>
                </a:rPr>
                <a:t>Batching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313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FFEEF52-6825-4F62-A875-8F19EEB6AFB8}"/>
              </a:ext>
            </a:extLst>
          </p:cNvPr>
          <p:cNvSpPr/>
          <p:nvPr/>
        </p:nvSpPr>
        <p:spPr>
          <a:xfrm>
            <a:off x="6617777" y="1946837"/>
            <a:ext cx="3122571" cy="1632603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Recovery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Recover </a:t>
            </a:r>
            <a:r>
              <a:rPr lang="en-GB" dirty="0" err="1"/>
              <a:t>txs</a:t>
            </a:r>
            <a:r>
              <a:rPr lang="en-GB" dirty="0"/>
              <a:t> after 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Correctness verified</a:t>
            </a:r>
            <a:endParaRPr lang="en-GB" dirty="0"/>
          </a:p>
          <a:p>
            <a:pPr algn="ctr"/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9756" y="-8166725"/>
            <a:ext cx="104412" cy="8410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013787A-686E-4D7E-A020-9A7A0D522A61}"/>
              </a:ext>
            </a:extLst>
          </p:cNvPr>
          <p:cNvSpPr/>
          <p:nvPr/>
        </p:nvSpPr>
        <p:spPr>
          <a:xfrm>
            <a:off x="1959075" y="1946838"/>
            <a:ext cx="4136921" cy="1632604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Transactional Protocol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Skeleton (3 novel protocols)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Distributed and single-node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BFA870-B902-4AF5-9CC3-ACDDCC329FB9}"/>
              </a:ext>
            </a:extLst>
          </p:cNvPr>
          <p:cNvSpPr/>
          <p:nvPr/>
        </p:nvSpPr>
        <p:spPr>
          <a:xfrm>
            <a:off x="1959075" y="3880236"/>
            <a:ext cx="3861279" cy="1137036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RPCs-over-RDMA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Datastore-optimized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3F02A-BA08-4FB8-BC59-AF56F05A1A8D}"/>
              </a:ext>
            </a:extLst>
          </p:cNvPr>
          <p:cNvSpPr/>
          <p:nvPr/>
        </p:nvSpPr>
        <p:spPr>
          <a:xfrm>
            <a:off x="6095996" y="3880237"/>
            <a:ext cx="3644352" cy="1137036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Data structures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Hashtable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B+tree</a:t>
            </a:r>
            <a:r>
              <a:rPr lang="en-GB" dirty="0"/>
              <a:t> (in progress)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8C392-6713-4EB2-8AD7-32A67BA829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8" y="163748"/>
            <a:ext cx="745487" cy="46166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34FFDDA-404C-4EB2-806C-00CF2601BF65}"/>
              </a:ext>
            </a:extLst>
          </p:cNvPr>
          <p:cNvGrpSpPr/>
          <p:nvPr/>
        </p:nvGrpSpPr>
        <p:grpSpPr>
          <a:xfrm>
            <a:off x="-199099" y="3265147"/>
            <a:ext cx="2525049" cy="1102668"/>
            <a:chOff x="4429262" y="3178406"/>
            <a:chExt cx="4814502" cy="1923138"/>
          </a:xfrm>
        </p:grpSpPr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02CE1428-875B-4277-B723-A3ABE08E1E3D}"/>
                </a:ext>
              </a:extLst>
            </p:cNvPr>
            <p:cNvSpPr txBox="1"/>
            <p:nvPr/>
          </p:nvSpPr>
          <p:spPr>
            <a:xfrm>
              <a:off x="4429262" y="4793906"/>
              <a:ext cx="4814502" cy="30763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zh-CN" sz="1333" b="1" dirty="0"/>
            </a:p>
          </p:txBody>
        </p:sp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A0975C90-F084-48D7-9EA5-CBD8A727AFA1}"/>
                </a:ext>
              </a:extLst>
            </p:cNvPr>
            <p:cNvSpPr txBox="1"/>
            <p:nvPr/>
          </p:nvSpPr>
          <p:spPr>
            <a:xfrm rot="16200000">
              <a:off x="4273725" y="3700371"/>
              <a:ext cx="1326156" cy="2822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zh-CN" sz="1467" b="1" dirty="0"/>
            </a:p>
          </p:txBody>
        </p:sp>
      </p:grp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325E95E5-248B-45E5-A5ED-EA95C7626031}"/>
              </a:ext>
            </a:extLst>
          </p:cNvPr>
          <p:cNvSpPr/>
          <p:nvPr/>
        </p:nvSpPr>
        <p:spPr bwMode="auto">
          <a:xfrm>
            <a:off x="53347" y="2658241"/>
            <a:ext cx="1979346" cy="1853025"/>
          </a:xfrm>
          <a:prstGeom prst="wedgeRectCallout">
            <a:avLst>
              <a:gd name="adj1" fmla="val 61484"/>
              <a:gd name="adj2" fmla="val 48534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14BD3F-B97F-44A7-A8B4-40CA352B615A}"/>
              </a:ext>
            </a:extLst>
          </p:cNvPr>
          <p:cNvSpPr/>
          <p:nvPr/>
        </p:nvSpPr>
        <p:spPr>
          <a:xfrm>
            <a:off x="1959074" y="1931776"/>
            <a:ext cx="4136922" cy="16326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Transactional Protocol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Skeleton (3 novel protocols)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Distributed and single-node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919DB1-9A10-41F6-85E5-AB8306ABCE32}"/>
              </a:ext>
            </a:extLst>
          </p:cNvPr>
          <p:cNvSpPr/>
          <p:nvPr/>
        </p:nvSpPr>
        <p:spPr>
          <a:xfrm>
            <a:off x="6617777" y="1941309"/>
            <a:ext cx="3122571" cy="163260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Recovery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Recover </a:t>
            </a:r>
            <a:r>
              <a:rPr lang="en-GB" dirty="0" err="1">
                <a:solidFill>
                  <a:schemeClr val="bg1"/>
                </a:solidFill>
              </a:rPr>
              <a:t>txs</a:t>
            </a:r>
            <a:r>
              <a:rPr lang="en-GB" dirty="0">
                <a:solidFill>
                  <a:schemeClr val="bg1"/>
                </a:solidFill>
              </a:rPr>
              <a:t> after 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Correctness verified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C7CAEA58-3E2C-4763-ADE2-E0ABC35C8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0" y="2908004"/>
            <a:ext cx="1742156" cy="1302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标题 1">
            <a:extLst>
              <a:ext uri="{FF2B5EF4-FFF2-40B4-BE49-F238E27FC236}">
                <a16:creationId xmlns:a16="http://schemas.microsoft.com/office/drawing/2014/main" id="{0F8CA6F5-FA91-4223-BCC4-FC0873FC8D0E}"/>
              </a:ext>
            </a:extLst>
          </p:cNvPr>
          <p:cNvSpPr txBox="1"/>
          <p:nvPr/>
        </p:nvSpPr>
        <p:spPr>
          <a:xfrm>
            <a:off x="840015" y="92876"/>
            <a:ext cx="12191993" cy="78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l"/>
            <a:r>
              <a:rPr lang="en-US" altLang="zh-CN" sz="3500" b="1" dirty="0">
                <a:solidFill>
                  <a:srgbClr val="B739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Dandelion: Four Key Building Blocks</a:t>
            </a:r>
            <a:endParaRPr lang="zh-CN" altLang="en-US" sz="3500" b="1" dirty="0">
              <a:solidFill>
                <a:srgbClr val="B739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2D8AB3F6-952F-480E-815C-EDAE81D5F895}"/>
              </a:ext>
            </a:extLst>
          </p:cNvPr>
          <p:cNvSpPr/>
          <p:nvPr/>
        </p:nvSpPr>
        <p:spPr bwMode="auto">
          <a:xfrm>
            <a:off x="9544038" y="3089936"/>
            <a:ext cx="2446679" cy="1421331"/>
          </a:xfrm>
          <a:prstGeom prst="wedgeRectCallout">
            <a:avLst>
              <a:gd name="adj1" fmla="val -75835"/>
              <a:gd name="adj2" fmla="val 5400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6336214-F94C-48AC-A656-1675DBE61C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94"/>
          <a:stretch/>
        </p:blipFill>
        <p:spPr>
          <a:xfrm>
            <a:off x="9737623" y="3249600"/>
            <a:ext cx="2012000" cy="113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41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716B0AC8-A866-4350-837E-595113FBDEDC}"/>
              </a:ext>
            </a:extLst>
          </p:cNvPr>
          <p:cNvSpPr txBox="1"/>
          <p:nvPr/>
        </p:nvSpPr>
        <p:spPr>
          <a:xfrm>
            <a:off x="325604" y="669111"/>
            <a:ext cx="7293168" cy="491211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Easy to implement multiple protocols efficiently in Dandelion</a:t>
            </a:r>
            <a:br>
              <a:rPr lang="en-GB" dirty="0"/>
            </a:br>
            <a:endParaRPr lang="en-GB" b="1" dirty="0"/>
          </a:p>
          <a:p>
            <a:r>
              <a:rPr lang="en-GB" b="1" dirty="0"/>
              <a:t>3 Novel Fast Reliable Protocols: </a:t>
            </a:r>
            <a:r>
              <a:rPr lang="en-GB" dirty="0"/>
              <a:t>latency, throughput, lock-window ...</a:t>
            </a:r>
            <a:br>
              <a:rPr lang="en-GB" dirty="0"/>
            </a:br>
            <a:endParaRPr lang="en-GB" b="1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High availability</a:t>
            </a:r>
            <a:endParaRPr lang="en-GB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u="sng" dirty="0"/>
              <a:t>Efficient logging</a:t>
            </a:r>
            <a:r>
              <a:rPr lang="en-GB" dirty="0"/>
              <a:t>: mix of redo/undo, no need for truncation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u="sng" dirty="0"/>
              <a:t>Decentralized recovery</a:t>
            </a:r>
            <a:r>
              <a:rPr lang="en-GB" dirty="0"/>
              <a:t>: simple &amp; same across protocols</a:t>
            </a:r>
            <a:br>
              <a:rPr lang="en-GB" dirty="0"/>
            </a:b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Strongest consistency</a:t>
            </a:r>
            <a:r>
              <a:rPr lang="en-US" dirty="0"/>
              <a:t>: </a:t>
            </a:r>
            <a:r>
              <a:rPr lang="en-US" u="sng" dirty="0"/>
              <a:t>Correctness verified</a:t>
            </a:r>
            <a:r>
              <a:rPr lang="en-US" dirty="0"/>
              <a:t> in TLA+</a:t>
            </a:r>
            <a:br>
              <a:rPr lang="en-US" dirty="0"/>
            </a:br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High performance</a:t>
            </a:r>
            <a:endParaRPr lang="en-GB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u="sng" dirty="0"/>
              <a:t>Lock-free execution phase</a:t>
            </a:r>
            <a:r>
              <a:rPr lang="en-GB" b="1" dirty="0"/>
              <a:t> </a:t>
            </a:r>
            <a:r>
              <a:rPr lang="en-GB" dirty="0"/>
              <a:t>(+ caching)</a:t>
            </a:r>
            <a:br>
              <a:rPr lang="en-GB" dirty="0"/>
            </a:br>
            <a:r>
              <a:rPr lang="en-GB" dirty="0"/>
              <a:t>      neither reads nor writes grab locks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br>
              <a:rPr lang="en-GB" dirty="0"/>
            </a:br>
            <a:r>
              <a:rPr lang="en-GB" dirty="0"/>
              <a:t>      programmability, performance, simple recovery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u="sng" dirty="0"/>
              <a:t>Fast reliable commit (+ replicate) phase</a:t>
            </a:r>
            <a:endParaRPr lang="en-GB" dirty="0"/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GB" dirty="0"/>
              <a:t>read-only / write-only txs: 1RTT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GB" dirty="0"/>
              <a:t>read/write txs: 1RTT – 3RTTs (based on protocol)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5604" y="-90708"/>
            <a:ext cx="10326393" cy="870517"/>
          </a:xfrm>
        </p:spPr>
        <p:txBody>
          <a:bodyPr/>
          <a:lstStyle/>
          <a:p>
            <a:r>
              <a:rPr lang="en-US" altLang="zh-CN" sz="2800" dirty="0">
                <a:solidFill>
                  <a:srgbClr val="B739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Distributed Reliable Transactions</a:t>
            </a:r>
            <a:endParaRPr lang="zh-CN" altLang="en-US" sz="2800" dirty="0">
              <a:solidFill>
                <a:srgbClr val="B739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77DF7F-52A6-41D5-893B-9712609C33BF}"/>
              </a:ext>
            </a:extLst>
          </p:cNvPr>
          <p:cNvGrpSpPr/>
          <p:nvPr/>
        </p:nvGrpSpPr>
        <p:grpSpPr>
          <a:xfrm>
            <a:off x="7143919" y="245352"/>
            <a:ext cx="5443172" cy="6094555"/>
            <a:chOff x="5357941" y="184014"/>
            <a:chExt cx="4082380" cy="457091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B0DFF3F-5673-4B64-B5DE-F14510BB5EDD}"/>
                </a:ext>
              </a:extLst>
            </p:cNvPr>
            <p:cNvGrpSpPr/>
            <p:nvPr/>
          </p:nvGrpSpPr>
          <p:grpSpPr>
            <a:xfrm>
              <a:off x="5357941" y="507929"/>
              <a:ext cx="3226457" cy="4247001"/>
              <a:chOff x="5357941" y="507929"/>
              <a:chExt cx="3226457" cy="4247001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97CAC32-36D6-4232-9EB8-73A8A4D96DEC}"/>
                  </a:ext>
                </a:extLst>
              </p:cNvPr>
              <p:cNvGrpSpPr/>
              <p:nvPr/>
            </p:nvGrpSpPr>
            <p:grpSpPr>
              <a:xfrm>
                <a:off x="6570004" y="507929"/>
                <a:ext cx="2014394" cy="4247001"/>
                <a:chOff x="5876391" y="470141"/>
                <a:chExt cx="2014394" cy="4247001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8ACAA6CE-1B40-4EC7-826D-B32FF977BE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941370" y="470141"/>
                  <a:ext cx="1949413" cy="1477989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0DED4F62-AC42-493E-B886-D66B9B6806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76391" y="1866257"/>
                  <a:ext cx="2014394" cy="1356438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F8CBD7AC-E8BE-4FBD-847C-99574D51CD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76391" y="3296617"/>
                  <a:ext cx="2014393" cy="1420525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FA974905-DBCF-49E1-A425-DDE677F0C3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7941" y="1550175"/>
                <a:ext cx="1212063" cy="22961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9D6FB140-72B5-47E3-8A44-433108640EAB}"/>
                  </a:ext>
                </a:extLst>
              </p:cNvPr>
              <p:cNvCxnSpPr>
                <a:cxnSpLocks/>
                <a:endCxn id="63" idx="2"/>
              </p:cNvCxnSpPr>
              <p:nvPr/>
            </p:nvCxnSpPr>
            <p:spPr>
              <a:xfrm>
                <a:off x="5413247" y="4024339"/>
                <a:ext cx="1156757" cy="2033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B5E30473-7BEF-40D5-9C12-3F5E2173EE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13247" y="2959252"/>
                <a:ext cx="1212063" cy="9743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209D49E-B62C-4D7C-BEE4-5E2A8F5BB652}"/>
                </a:ext>
              </a:extLst>
            </p:cNvPr>
            <p:cNvSpPr txBox="1"/>
            <p:nvPr/>
          </p:nvSpPr>
          <p:spPr>
            <a:xfrm>
              <a:off x="7338728" y="2171333"/>
              <a:ext cx="2014394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2 RTTs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E8A2E5F-5CE9-4314-9884-461B705D4DC0}"/>
                </a:ext>
              </a:extLst>
            </p:cNvPr>
            <p:cNvSpPr txBox="1"/>
            <p:nvPr/>
          </p:nvSpPr>
          <p:spPr>
            <a:xfrm>
              <a:off x="7338728" y="184014"/>
              <a:ext cx="2014394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3 RTTs  (to commit)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96E90C6-A0BE-48FA-A9DA-7D7C89C1A81F}"/>
                </a:ext>
              </a:extLst>
            </p:cNvPr>
            <p:cNvSpPr txBox="1"/>
            <p:nvPr/>
          </p:nvSpPr>
          <p:spPr>
            <a:xfrm>
              <a:off x="7425927" y="3592365"/>
              <a:ext cx="2014394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1 RTT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7C7A43D-C71E-4BC9-9DB6-A0B9B1F2E1C6}"/>
              </a:ext>
            </a:extLst>
          </p:cNvPr>
          <p:cNvGrpSpPr/>
          <p:nvPr/>
        </p:nvGrpSpPr>
        <p:grpSpPr>
          <a:xfrm>
            <a:off x="6605302" y="5013178"/>
            <a:ext cx="5563710" cy="1715581"/>
            <a:chOff x="4716429" y="9036207"/>
            <a:chExt cx="5563710" cy="17155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5EA22F-C337-4DDE-A131-C82173155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94105" y="9036207"/>
              <a:ext cx="1386034" cy="1706424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18EDAD1-12BE-4F10-9AB3-50487CBBDEE3}"/>
                </a:ext>
              </a:extLst>
            </p:cNvPr>
            <p:cNvGrpSpPr/>
            <p:nvPr/>
          </p:nvGrpSpPr>
          <p:grpSpPr>
            <a:xfrm>
              <a:off x="4716429" y="9388814"/>
              <a:ext cx="5497768" cy="1362974"/>
              <a:chOff x="6882272" y="5521280"/>
              <a:chExt cx="5497768" cy="136297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6FEB82-FC4F-4A81-81E0-2B92CB1C66FF}"/>
                  </a:ext>
                </a:extLst>
              </p:cNvPr>
              <p:cNvSpPr txBox="1"/>
              <p:nvPr/>
            </p:nvSpPr>
            <p:spPr>
              <a:xfrm>
                <a:off x="11125890" y="5521280"/>
                <a:ext cx="1254150" cy="21544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[PAPOC`24]</a:t>
                </a:r>
                <a:endParaRPr kumimoji="1" lang="en-GB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CD3569-9732-4056-BCBB-3961A8ECF5C4}"/>
                  </a:ext>
                </a:extLst>
              </p:cNvPr>
              <p:cNvSpPr txBox="1"/>
              <p:nvPr/>
            </p:nvSpPr>
            <p:spPr>
              <a:xfrm>
                <a:off x="6882272" y="6022480"/>
                <a:ext cx="4802313" cy="86177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First protocol (</a:t>
                </a:r>
                <a:r>
                  <a:rPr lang="en-US" sz="1600" b="1" i="1" dirty="0"/>
                  <a:t>u2PC</a:t>
                </a:r>
                <a:r>
                  <a:rPr lang="en-US" sz="1600" b="1" dirty="0"/>
                  <a:t>):</a:t>
                </a:r>
                <a:r>
                  <a:rPr lang="en-US" sz="1600" b="1" dirty="0">
                    <a:sym typeface="Wingdings" panose="05000000000000000000" pitchFamily="2" charset="2"/>
                  </a:rPr>
                  <a:t> </a:t>
                </a:r>
              </a:p>
              <a:p>
                <a:pPr algn="ctr"/>
                <a:r>
                  <a:rPr lang="en-US" sz="1600" b="1" dirty="0"/>
                  <a:t>distributed lock-free execution  +</a:t>
                </a:r>
              </a:p>
              <a:p>
                <a:pPr algn="ctr"/>
                <a:r>
                  <a:rPr lang="en-US" sz="1600" b="1" dirty="0"/>
                  <a:t> 1 RTT strictly-serializable fault-tolerant commit</a:t>
                </a:r>
                <a:endParaRPr lang="en-US" sz="1600" b="1" dirty="0">
                  <a:sym typeface="Wingdings" panose="05000000000000000000" pitchFamily="2" charset="2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8E94B93-263F-42AC-B054-097EFB44BDC5}"/>
              </a:ext>
            </a:extLst>
          </p:cNvPr>
          <p:cNvSpPr txBox="1"/>
          <p:nvPr/>
        </p:nvSpPr>
        <p:spPr>
          <a:xfrm>
            <a:off x="1350160" y="5667182"/>
            <a:ext cx="398246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Is that all …?</a:t>
            </a:r>
            <a:endParaRPr lang="en-US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8579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71415DE-434F-4CF8-B899-20DAD84C116D}"/>
              </a:ext>
            </a:extLst>
          </p:cNvPr>
          <p:cNvSpPr/>
          <p:nvPr/>
        </p:nvSpPr>
        <p:spPr>
          <a:xfrm>
            <a:off x="1131353" y="1759446"/>
            <a:ext cx="9565247" cy="3639988"/>
          </a:xfrm>
          <a:prstGeom prst="rect">
            <a:avLst/>
          </a:prstGeom>
          <a:ln w="76200">
            <a:solidFill>
              <a:srgbClr val="7030A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17" hangingPunct="0"/>
            <a:r>
              <a:rPr lang="en-GB" sz="2000" b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Execution Engine </a:t>
            </a: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r>
              <a:rPr lang="en-GB" b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end-to-end </a:t>
            </a:r>
            <a:r>
              <a:rPr lang="en-GB" b="1" kern="0" dirty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  <a:sym typeface="Calibri"/>
              </a:rPr>
              <a:t>asynchronous &amp; batched based </a:t>
            </a:r>
            <a:r>
              <a:rPr lang="en-GB" b="1" kern="0" dirty="0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 avoids wasting CPU cycles</a:t>
            </a:r>
            <a:endParaRPr lang="en-GB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FEEF52-6825-4F62-A875-8F19EEB6AFB8}"/>
              </a:ext>
            </a:extLst>
          </p:cNvPr>
          <p:cNvSpPr/>
          <p:nvPr/>
        </p:nvSpPr>
        <p:spPr>
          <a:xfrm>
            <a:off x="6617777" y="1946837"/>
            <a:ext cx="3122571" cy="1632603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Recovery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Recover </a:t>
            </a:r>
            <a:r>
              <a:rPr lang="en-GB" dirty="0" err="1"/>
              <a:t>txs</a:t>
            </a:r>
            <a:r>
              <a:rPr lang="en-GB" dirty="0"/>
              <a:t> after 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Correctness verified</a:t>
            </a:r>
            <a:endParaRPr lang="en-GB" dirty="0"/>
          </a:p>
          <a:p>
            <a:pPr algn="ctr"/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9756" y="-8166725"/>
            <a:ext cx="104412" cy="8410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013787A-686E-4D7E-A020-9A7A0D522A61}"/>
              </a:ext>
            </a:extLst>
          </p:cNvPr>
          <p:cNvSpPr/>
          <p:nvPr/>
        </p:nvSpPr>
        <p:spPr>
          <a:xfrm>
            <a:off x="1959075" y="1946838"/>
            <a:ext cx="4136921" cy="1632604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Transactional Protocol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Skeleton (3 novel protocols)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Distributed and single-node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BFA870-B902-4AF5-9CC3-ACDDCC329FB9}"/>
              </a:ext>
            </a:extLst>
          </p:cNvPr>
          <p:cNvSpPr/>
          <p:nvPr/>
        </p:nvSpPr>
        <p:spPr>
          <a:xfrm>
            <a:off x="1959075" y="3880236"/>
            <a:ext cx="3861279" cy="1137036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RPCs-over-RDMA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Datastore-optimized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3F02A-BA08-4FB8-BC59-AF56F05A1A8D}"/>
              </a:ext>
            </a:extLst>
          </p:cNvPr>
          <p:cNvSpPr/>
          <p:nvPr/>
        </p:nvSpPr>
        <p:spPr>
          <a:xfrm>
            <a:off x="6095996" y="3880237"/>
            <a:ext cx="3644352" cy="1137036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Data structures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Hashtable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B+tree</a:t>
            </a:r>
            <a:r>
              <a:rPr lang="en-GB" dirty="0"/>
              <a:t> (in progress)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8C392-6713-4EB2-8AD7-32A67BA829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8" y="163748"/>
            <a:ext cx="745487" cy="46166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34FFDDA-404C-4EB2-806C-00CF2601BF65}"/>
              </a:ext>
            </a:extLst>
          </p:cNvPr>
          <p:cNvGrpSpPr/>
          <p:nvPr/>
        </p:nvGrpSpPr>
        <p:grpSpPr>
          <a:xfrm>
            <a:off x="-199099" y="3265147"/>
            <a:ext cx="2525049" cy="1102668"/>
            <a:chOff x="4429262" y="3178406"/>
            <a:chExt cx="4814502" cy="1923138"/>
          </a:xfrm>
        </p:grpSpPr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02CE1428-875B-4277-B723-A3ABE08E1E3D}"/>
                </a:ext>
              </a:extLst>
            </p:cNvPr>
            <p:cNvSpPr txBox="1"/>
            <p:nvPr/>
          </p:nvSpPr>
          <p:spPr>
            <a:xfrm>
              <a:off x="4429262" y="4793906"/>
              <a:ext cx="4814502" cy="30763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zh-CN" sz="1333" b="1" dirty="0"/>
            </a:p>
          </p:txBody>
        </p:sp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A0975C90-F084-48D7-9EA5-CBD8A727AFA1}"/>
                </a:ext>
              </a:extLst>
            </p:cNvPr>
            <p:cNvSpPr txBox="1"/>
            <p:nvPr/>
          </p:nvSpPr>
          <p:spPr>
            <a:xfrm rot="16200000">
              <a:off x="4273725" y="3700371"/>
              <a:ext cx="1326156" cy="2822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zh-CN" sz="1467" b="1" dirty="0"/>
            </a:p>
          </p:txBody>
        </p:sp>
      </p:grpSp>
      <p:sp>
        <p:nvSpPr>
          <p:cNvPr id="27" name="标题 1">
            <a:extLst>
              <a:ext uri="{FF2B5EF4-FFF2-40B4-BE49-F238E27FC236}">
                <a16:creationId xmlns:a16="http://schemas.microsoft.com/office/drawing/2014/main" id="{0F8CA6F5-FA91-4223-BCC4-FC0873FC8D0E}"/>
              </a:ext>
            </a:extLst>
          </p:cNvPr>
          <p:cNvSpPr txBox="1"/>
          <p:nvPr/>
        </p:nvSpPr>
        <p:spPr>
          <a:xfrm>
            <a:off x="840015" y="92876"/>
            <a:ext cx="12191993" cy="78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l"/>
            <a:r>
              <a:rPr lang="en-US" altLang="zh-CN" sz="3500" b="1" dirty="0">
                <a:solidFill>
                  <a:srgbClr val="B739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Dandelion: Four </a:t>
            </a:r>
            <a:r>
              <a:rPr lang="en-US" altLang="zh-CN" sz="3500" b="1" u="sng" dirty="0">
                <a:solidFill>
                  <a:srgbClr val="B739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+ 1</a:t>
            </a:r>
            <a:r>
              <a:rPr lang="en-US" altLang="zh-CN" sz="3500" b="1" dirty="0">
                <a:solidFill>
                  <a:srgbClr val="B739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Key Building Blocks</a:t>
            </a:r>
            <a:endParaRPr lang="zh-CN" altLang="en-US" sz="3500" b="1" dirty="0">
              <a:solidFill>
                <a:srgbClr val="B739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399712-BBE0-4E19-AF4D-A23183B0CA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808"/>
          <a:stretch/>
        </p:blipFill>
        <p:spPr>
          <a:xfrm>
            <a:off x="691579" y="3215794"/>
            <a:ext cx="6348370" cy="19120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6EAEE66-9602-4059-8F73-7A10D1060E90}"/>
              </a:ext>
            </a:extLst>
          </p:cNvPr>
          <p:cNvSpPr txBox="1"/>
          <p:nvPr/>
        </p:nvSpPr>
        <p:spPr>
          <a:xfrm>
            <a:off x="37593" y="6057238"/>
            <a:ext cx="12124911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Key ideas: across-stack innovation  +  SW-HW co-design  +  async batched OLTP (more like OLAP)</a:t>
            </a:r>
          </a:p>
          <a:p>
            <a:pPr algn="ctr"/>
            <a:r>
              <a:rPr lang="en-US" sz="2000" b="1" dirty="0">
                <a:sym typeface="Wingdings" panose="05000000000000000000" pitchFamily="2" charset="2"/>
              </a:rPr>
              <a:t>    </a:t>
            </a:r>
            <a:r>
              <a:rPr lang="en-US" sz="2000" b="1" dirty="0"/>
              <a:t>max HW utilization and performance!   …   Let’s summarize.</a:t>
            </a:r>
            <a:endParaRPr lang="en-US" sz="2000" b="1" dirty="0">
              <a:sym typeface="Wingdings" panose="05000000000000000000" pitchFamily="2" charset="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F2DD77-69C3-4A6A-8BC1-47D587A5FEB1}"/>
              </a:ext>
            </a:extLst>
          </p:cNvPr>
          <p:cNvGrpSpPr/>
          <p:nvPr/>
        </p:nvGrpSpPr>
        <p:grpSpPr>
          <a:xfrm>
            <a:off x="3364545" y="1925242"/>
            <a:ext cx="7592946" cy="2641031"/>
            <a:chOff x="208610" y="4397404"/>
            <a:chExt cx="7592946" cy="2641031"/>
          </a:xfrm>
        </p:grpSpPr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3803E5A5-39E2-4BE2-969C-A3542C91B025}"/>
                </a:ext>
              </a:extLst>
            </p:cNvPr>
            <p:cNvSpPr txBox="1"/>
            <p:nvPr/>
          </p:nvSpPr>
          <p:spPr>
            <a:xfrm>
              <a:off x="208610" y="4397404"/>
              <a:ext cx="6811315" cy="120761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>
                      <a:lumMod val="95000"/>
                    </a:schemeClr>
                  </a:solidFill>
                </a:rPr>
                <a:t> Performance </a:t>
              </a:r>
              <a:r>
                <a:rPr lang="en-GB" dirty="0">
                  <a:solidFill>
                    <a:schemeClr val="bg1">
                      <a:lumMod val="95000"/>
                    </a:schemeClr>
                  </a:solidFill>
                </a:rPr>
                <a:t>(3-way replicated, 5 shards, 5 nodes)</a:t>
              </a:r>
              <a:br>
                <a:rPr lang="en-GB" dirty="0">
                  <a:solidFill>
                    <a:schemeClr val="bg1">
                      <a:lumMod val="95000"/>
                    </a:schemeClr>
                  </a:solidFill>
                </a:rPr>
              </a:br>
              <a:r>
                <a:rPr lang="en-GB" dirty="0">
                  <a:solidFill>
                    <a:schemeClr val="bg1">
                      <a:lumMod val="95000"/>
                    </a:schemeClr>
                  </a:solidFill>
                </a:rPr>
                <a:t>   </a:t>
              </a:r>
              <a:r>
                <a:rPr lang="en-GB" u="sng" dirty="0">
                  <a:solidFill>
                    <a:schemeClr val="bg1">
                      <a:lumMod val="95000"/>
                    </a:schemeClr>
                  </a:solidFill>
                </a:rPr>
                <a:t>TATP</a:t>
              </a:r>
              <a:r>
                <a:rPr lang="en-GB" dirty="0">
                  <a:solidFill>
                    <a:schemeClr val="bg1">
                      <a:lumMod val="95000"/>
                    </a:schemeClr>
                  </a:solidFill>
                </a:rPr>
                <a:t>: &gt;50M </a:t>
              </a:r>
              <a:r>
                <a:rPr lang="en-GB" dirty="0" err="1">
                  <a:solidFill>
                    <a:schemeClr val="bg1">
                      <a:lumMod val="95000"/>
                    </a:schemeClr>
                  </a:solidFill>
                </a:rPr>
                <a:t>txs</a:t>
              </a:r>
              <a:r>
                <a:rPr lang="en-GB" dirty="0">
                  <a:solidFill>
                    <a:schemeClr val="bg1">
                      <a:lumMod val="95000"/>
                    </a:schemeClr>
                  </a:solidFill>
                </a:rPr>
                <a:t>/sec per node </a:t>
              </a:r>
              <a:r>
                <a:rPr lang="en-GB" dirty="0">
                  <a:solidFill>
                    <a:schemeClr val="bg1">
                      <a:lumMod val="95000"/>
                    </a:schemeClr>
                  </a:solidFill>
                  <a:sym typeface="Wingdings" panose="05000000000000000000" pitchFamily="2" charset="2"/>
                </a:rPr>
                <a:t> </a:t>
              </a:r>
              <a:r>
                <a:rPr lang="en-GB" dirty="0">
                  <a:solidFill>
                    <a:schemeClr val="bg1">
                      <a:lumMod val="95000"/>
                    </a:schemeClr>
                  </a:solidFill>
                </a:rPr>
                <a:t>&gt;20x over Microsoft’s </a:t>
              </a:r>
              <a:r>
                <a:rPr lang="en-GB" dirty="0" err="1">
                  <a:solidFill>
                    <a:schemeClr val="bg1">
                      <a:lumMod val="95000"/>
                    </a:schemeClr>
                  </a:solidFill>
                </a:rPr>
                <a:t>FaRM</a:t>
              </a:r>
              <a:endParaRPr lang="en-GB" dirty="0">
                <a:solidFill>
                  <a:schemeClr val="bg1">
                    <a:lumMod val="95000"/>
                  </a:schemeClr>
                </a:solidFill>
              </a:endParaRPr>
            </a:p>
            <a:p>
              <a:r>
                <a:rPr lang="en-GB" dirty="0">
                  <a:solidFill>
                    <a:schemeClr val="bg1">
                      <a:lumMod val="95000"/>
                    </a:schemeClr>
                  </a:solidFill>
                </a:rPr>
                <a:t>   </a:t>
              </a:r>
              <a:r>
                <a:rPr lang="en-GB" u="sng" dirty="0" err="1">
                  <a:solidFill>
                    <a:schemeClr val="bg1">
                      <a:lumMod val="95000"/>
                    </a:schemeClr>
                  </a:solidFill>
                </a:rPr>
                <a:t>Smallbank</a:t>
              </a:r>
              <a:r>
                <a:rPr lang="en-GB" dirty="0">
                  <a:solidFill>
                    <a:schemeClr val="bg1">
                      <a:lumMod val="95000"/>
                    </a:schemeClr>
                  </a:solidFill>
                </a:rPr>
                <a:t>: 20M </a:t>
              </a:r>
              <a:r>
                <a:rPr lang="en-GB" dirty="0" err="1">
                  <a:solidFill>
                    <a:schemeClr val="bg1">
                      <a:lumMod val="95000"/>
                    </a:schemeClr>
                  </a:solidFill>
                </a:rPr>
                <a:t>txs</a:t>
              </a:r>
              <a:r>
                <a:rPr lang="en-GB" dirty="0">
                  <a:solidFill>
                    <a:schemeClr val="bg1">
                      <a:lumMod val="95000"/>
                    </a:schemeClr>
                  </a:solidFill>
                </a:rPr>
                <a:t>/sec per node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0CDB988-F70A-4B0A-BF15-EA2615065F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739" t="2659" r="990" b="8873"/>
            <a:stretch/>
          </p:blipFill>
          <p:spPr>
            <a:xfrm>
              <a:off x="3967010" y="5095481"/>
              <a:ext cx="3834546" cy="19429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828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574B496F-2928-4571-A2DE-4BF0FAA864F4}"/>
              </a:ext>
            </a:extLst>
          </p:cNvPr>
          <p:cNvSpPr/>
          <p:nvPr/>
        </p:nvSpPr>
        <p:spPr>
          <a:xfrm>
            <a:off x="1138396" y="2638967"/>
            <a:ext cx="9565247" cy="3639988"/>
          </a:xfrm>
          <a:prstGeom prst="rect">
            <a:avLst/>
          </a:prstGeom>
          <a:ln w="76200">
            <a:solidFill>
              <a:srgbClr val="7030A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17" hangingPunct="0"/>
            <a:r>
              <a:rPr lang="en-GB" sz="1349" b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Execution Engine </a:t>
            </a: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r>
              <a:rPr lang="en-GB" sz="1349" b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end-to-end </a:t>
            </a:r>
            <a:r>
              <a:rPr lang="en-GB" sz="1349" b="1" kern="0" dirty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  <a:sym typeface="Calibri"/>
              </a:rPr>
              <a:t>asynchronous &amp; batched based </a:t>
            </a:r>
            <a:r>
              <a:rPr lang="en-GB" sz="1349" b="1" kern="0" dirty="0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 avoids wasting CPU cycles</a:t>
            </a:r>
            <a:endParaRPr lang="en-GB" sz="1349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</p:txBody>
      </p:sp>
      <p:sp>
        <p:nvSpPr>
          <p:cNvPr id="76" name="Why your datastore may be slowing down your application?">
            <a:extLst>
              <a:ext uri="{FF2B5EF4-FFF2-40B4-BE49-F238E27FC236}">
                <a16:creationId xmlns:a16="http://schemas.microsoft.com/office/drawing/2014/main" id="{88A669E0-96EA-6241-880D-E87549C80E00}"/>
              </a:ext>
            </a:extLst>
          </p:cNvPr>
          <p:cNvSpPr txBox="1">
            <a:spLocks/>
          </p:cNvSpPr>
          <p:nvPr/>
        </p:nvSpPr>
        <p:spPr>
          <a:xfrm>
            <a:off x="2089278" y="1297498"/>
            <a:ext cx="6054641" cy="2920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01" rIns="45701" anchor="ctr">
            <a:normAutofit/>
          </a:bodyPr>
          <a:lstStyle>
            <a:lvl1pPr marL="0" marR="0" indent="0" algn="ctr" defTabSz="45262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6" b="0" i="0" u="none" strike="noStrike" cap="none" spc="0" baseline="0">
                <a:solidFill>
                  <a:srgbClr val="CF103A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>
              <a:defRPr/>
            </a:pPr>
            <a:endParaRPr lang="en-US" sz="1999" kern="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477686-89E6-45E5-BAE4-EB3F785084D2}"/>
              </a:ext>
            </a:extLst>
          </p:cNvPr>
          <p:cNvSpPr/>
          <p:nvPr/>
        </p:nvSpPr>
        <p:spPr bwMode="auto">
          <a:xfrm>
            <a:off x="1154434" y="516939"/>
            <a:ext cx="4301336" cy="1156669"/>
          </a:xfrm>
          <a:prstGeom prst="round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0" tIns="45690" rIns="91380" bIns="456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760" fontAlgn="base" hangingPunct="0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GB" sz="1100" b="1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Modern Datastores: </a:t>
            </a:r>
            <a:r>
              <a:rPr lang="en-GB" sz="1050" b="1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e.g. Microsoft FaRM </a:t>
            </a:r>
            <a:r>
              <a:rPr lang="en-GB" sz="1100" b="1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[</a:t>
            </a:r>
            <a:r>
              <a:rPr lang="en-GB" sz="900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SOSP’15, </a:t>
            </a:r>
            <a:r>
              <a:rPr lang="en-GB" sz="900" kern="0" dirty="0">
                <a:solidFill>
                  <a:srgbClr val="FFFFFF"/>
                </a:solidFill>
                <a:latin typeface="Helvetica"/>
                <a:cs typeface="Helvetica"/>
                <a:sym typeface="Calibri"/>
              </a:rPr>
              <a:t>SIGMOD '19</a:t>
            </a:r>
            <a:r>
              <a:rPr lang="en-GB" sz="1100" b="1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]</a:t>
            </a:r>
          </a:p>
          <a:p>
            <a:pPr marL="170747" indent="-170747" defTabSz="913760" fontAlgn="base" hangingPunct="0"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100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  Scalable, good perf., transactions, consistency, availability</a:t>
            </a:r>
          </a:p>
          <a:p>
            <a:pPr marL="0" lvl="1" defTabSz="457017" hangingPunct="0">
              <a:buClr>
                <a:prstClr val="black"/>
              </a:buClr>
            </a:pPr>
            <a:r>
              <a:rPr lang="en-GB" sz="1100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 -  In-memory storage</a:t>
            </a:r>
          </a:p>
          <a:p>
            <a:pPr defTabSz="457017" hangingPunct="0">
              <a:buClr>
                <a:prstClr val="black"/>
              </a:buClr>
            </a:pPr>
            <a:r>
              <a:rPr lang="en-GB" sz="1100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 -  Fast (RDMA) network</a:t>
            </a:r>
            <a:endParaRPr lang="en-US" sz="1100" kern="0" dirty="0">
              <a:solidFill>
                <a:srgbClr val="FFFFFF"/>
              </a:solidFill>
              <a:latin typeface="Helvetica"/>
              <a:ea typeface="微软雅黑" panose="020B0503020204020204" pitchFamily="34" charset="-122"/>
              <a:cs typeface="Arial"/>
              <a:sym typeface="Calibri"/>
            </a:endParaRPr>
          </a:p>
          <a:p>
            <a:pPr defTabSz="457017" hangingPunct="0">
              <a:buClr>
                <a:srgbClr val="000000"/>
              </a:buClr>
            </a:pPr>
            <a:r>
              <a:rPr lang="en-GB" sz="11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 -  </a:t>
            </a:r>
            <a:r>
              <a:rPr lang="en-GB" sz="1100" i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FaRM</a:t>
            </a:r>
            <a:r>
              <a:rPr lang="en-GB" sz="11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 </a:t>
            </a:r>
            <a:r>
              <a:rPr lang="en-GB" sz="11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ea typeface="微软雅黑" panose="020B0503020204020204" pitchFamily="34" charset="-122"/>
                <a:cs typeface="Arial"/>
                <a:sym typeface="Wingdings" panose="05000000000000000000" pitchFamily="2" charset="2"/>
              </a:rPr>
              <a:t> </a:t>
            </a:r>
            <a:r>
              <a:rPr lang="en-GB" sz="1200" b="1" u="sng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ea typeface="微软雅黑" panose="020B0503020204020204" pitchFamily="34" charset="-122"/>
                <a:cs typeface="Arial"/>
                <a:sym typeface="Wingdings" panose="05000000000000000000" pitchFamily="2" charset="2"/>
              </a:rPr>
              <a:t>140M TATP txs/sec (90 machines – 5TB)</a:t>
            </a:r>
            <a:endParaRPr lang="en-GB" sz="1100" b="1" u="sng" kern="0" dirty="0">
              <a:solidFill>
                <a:srgbClr val="000000">
                  <a:lumMod val="85000"/>
                  <a:lumOff val="15000"/>
                </a:srgbClr>
              </a:solidFill>
              <a:latin typeface="Helvetica"/>
              <a:cs typeface="Arial"/>
              <a:sym typeface="Calibri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BE922CC-69CF-41BE-8185-66E1CC2216BD}"/>
              </a:ext>
            </a:extLst>
          </p:cNvPr>
          <p:cNvSpPr/>
          <p:nvPr/>
        </p:nvSpPr>
        <p:spPr bwMode="auto">
          <a:xfrm>
            <a:off x="6061644" y="551595"/>
            <a:ext cx="4509004" cy="1122011"/>
          </a:xfrm>
          <a:prstGeom prst="round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0" tIns="45690" rIns="91380" bIns="456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760" fontAlgn="base" hangingPunct="0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GB" sz="11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Next-gen Datastores: academia + </a:t>
            </a:r>
            <a:r>
              <a:rPr lang="en-GB" sz="1100" b="1" i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Dandelion’s</a:t>
            </a:r>
            <a:r>
              <a:rPr lang="en-GB" sz="11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 goal</a:t>
            </a:r>
          </a:p>
          <a:p>
            <a:pPr marL="170747" indent="-170747" defTabSz="913760" fontAlgn="base" hangingPunct="0"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1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 Better performance, less cost, higher capacity</a:t>
            </a:r>
          </a:p>
          <a:p>
            <a:pPr defTabSz="457017" hangingPunct="0">
              <a:buClr>
                <a:prstClr val="black"/>
              </a:buClr>
            </a:pPr>
            <a:r>
              <a:rPr lang="en-GB" sz="11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 -  HW acceleration: FPGA, ASICs, smart NICs/switches</a:t>
            </a:r>
          </a:p>
          <a:p>
            <a:pPr defTabSz="457017" hangingPunct="0">
              <a:buClr>
                <a:prstClr val="black"/>
              </a:buClr>
            </a:pPr>
            <a:r>
              <a:rPr lang="en-GB" sz="11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 -  UB, CXL expansion, Disaggregated memory, PMEM</a:t>
            </a:r>
          </a:p>
          <a:p>
            <a:pPr defTabSz="457017" hangingPunct="0">
              <a:buClr>
                <a:srgbClr val="000000"/>
              </a:buClr>
            </a:pPr>
            <a:r>
              <a:rPr lang="en-GB" sz="12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 - </a:t>
            </a:r>
            <a:r>
              <a:rPr lang="en-GB" sz="1100" b="1" u="sng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More memory with less compute</a:t>
            </a:r>
            <a:r>
              <a:rPr lang="en-GB" sz="11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 </a:t>
            </a:r>
            <a:r>
              <a:rPr lang="en-GB" sz="11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 5-</a:t>
            </a:r>
            <a:r>
              <a:rPr lang="en-US" sz="11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cs typeface="Helvetica"/>
                <a:sym typeface="Wingdings" panose="05000000000000000000" pitchFamily="2" charset="2"/>
              </a:rPr>
              <a:t>40</a:t>
            </a:r>
            <a:r>
              <a:rPr lang="en-US" altLang="zh-CN" sz="11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cs typeface="Helvetica"/>
                <a:sym typeface="Wingdings" panose="05000000000000000000" pitchFamily="2" charset="2"/>
              </a:rPr>
              <a:t>TB </a:t>
            </a:r>
            <a:r>
              <a:rPr lang="en-US" altLang="zh-CN" sz="11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cs typeface="Helvetica"/>
                <a:sym typeface="Wingdings" panose="05000000000000000000" pitchFamily="2" charset="2"/>
              </a:rPr>
              <a:t>in </a:t>
            </a:r>
            <a:r>
              <a:rPr lang="en-US" altLang="zh-CN" sz="11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cs typeface="Helvetica"/>
                <a:sym typeface="Wingdings" panose="05000000000000000000" pitchFamily="2" charset="2"/>
              </a:rPr>
              <a:t>5-10 machines</a:t>
            </a:r>
            <a:endParaRPr lang="en-GB" sz="1100" b="1" u="sng" kern="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/>
            </a:endParaRP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67E387E8-3615-4A7A-82FE-E181BBC5473F}"/>
              </a:ext>
            </a:extLst>
          </p:cNvPr>
          <p:cNvSpPr/>
          <p:nvPr/>
        </p:nvSpPr>
        <p:spPr bwMode="auto">
          <a:xfrm>
            <a:off x="5011444" y="926402"/>
            <a:ext cx="1212375" cy="692423"/>
          </a:xfrm>
          <a:prstGeom prst="rightArrow">
            <a:avLst>
              <a:gd name="adj1" fmla="val 57329"/>
              <a:gd name="adj2" fmla="val 50000"/>
            </a:avLst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3760" fontAlgn="base" hangingPunct="0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sz="1200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10x leap,</a:t>
            </a:r>
          </a:p>
          <a:p>
            <a:pPr algn="ctr" defTabSz="913760" fontAlgn="base" hangingPunct="0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sz="1200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calls redesign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9BBA05-C620-40ED-8ADA-8174484C3314}"/>
              </a:ext>
            </a:extLst>
          </p:cNvPr>
          <p:cNvSpPr/>
          <p:nvPr/>
        </p:nvSpPr>
        <p:spPr>
          <a:xfrm>
            <a:off x="6491564" y="3901633"/>
            <a:ext cx="1452379" cy="1046719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17" hangingPunct="0"/>
            <a:r>
              <a:rPr lang="en-GB" sz="1349" b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Recovery</a:t>
            </a: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US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SC + FT</a:t>
            </a:r>
            <a:endParaRPr lang="en-GB" sz="1349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Decentralized</a:t>
            </a:r>
            <a:endParaRPr lang="en-US" sz="1349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US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TLA+</a:t>
            </a: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 </a:t>
            </a:r>
            <a:r>
              <a:rPr lang="en-US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verified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07E551-DB40-42B2-A433-EBDE127E6387}"/>
              </a:ext>
            </a:extLst>
          </p:cNvPr>
          <p:cNvSpPr/>
          <p:nvPr/>
        </p:nvSpPr>
        <p:spPr>
          <a:xfrm>
            <a:off x="3868144" y="3892164"/>
            <a:ext cx="2513044" cy="1037742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17" hangingPunct="0"/>
            <a:r>
              <a:rPr lang="en-GB" sz="1349" b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Transactional Protocols</a:t>
            </a: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3 protocols </a:t>
            </a: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</a:t>
            </a: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 </a:t>
            </a:r>
            <a:b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</a:b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lock-free execution phase </a:t>
            </a:r>
            <a:b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</a:b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+ fast commit (1-3RTTs)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BA28C6-A817-474C-830C-58B84A6C4B7D}"/>
              </a:ext>
            </a:extLst>
          </p:cNvPr>
          <p:cNvSpPr/>
          <p:nvPr/>
        </p:nvSpPr>
        <p:spPr>
          <a:xfrm>
            <a:off x="3868143" y="5070604"/>
            <a:ext cx="1970580" cy="852444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17" hangingPunct="0"/>
            <a:r>
              <a:rPr lang="en-GB" sz="1349" b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Network</a:t>
            </a: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RPCs-over-RDMA</a:t>
            </a:r>
            <a:endParaRPr lang="en-US" sz="1349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US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Datastore-optimized</a:t>
            </a:r>
            <a:endParaRPr lang="en-GB" sz="1349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9CE932-F930-4B60-88FA-FD3CEBECB343}"/>
              </a:ext>
            </a:extLst>
          </p:cNvPr>
          <p:cNvSpPr/>
          <p:nvPr/>
        </p:nvSpPr>
        <p:spPr>
          <a:xfrm>
            <a:off x="6050299" y="5081579"/>
            <a:ext cx="1893644" cy="844723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17" hangingPunct="0"/>
            <a:r>
              <a:rPr lang="en-GB" sz="1349" b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Data structures</a:t>
            </a:r>
            <a:endParaRPr lang="en-GB" sz="1349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Hashtable (DLHT)</a:t>
            </a: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GB" sz="1349" kern="0" dirty="0" err="1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B+tree</a:t>
            </a: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 (DLTree)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01035B2-F99A-4407-B9EF-937A87A1292D}"/>
              </a:ext>
            </a:extLst>
          </p:cNvPr>
          <p:cNvGrpSpPr/>
          <p:nvPr/>
        </p:nvGrpSpPr>
        <p:grpSpPr>
          <a:xfrm>
            <a:off x="8021275" y="4441844"/>
            <a:ext cx="2608942" cy="1690498"/>
            <a:chOff x="8570710" y="4104048"/>
            <a:chExt cx="3479949" cy="2254880"/>
          </a:xfrm>
        </p:grpSpPr>
        <p:sp>
          <p:nvSpPr>
            <p:cNvPr id="38" name="Speech Bubble: Rectangle 37">
              <a:extLst>
                <a:ext uri="{FF2B5EF4-FFF2-40B4-BE49-F238E27FC236}">
                  <a16:creationId xmlns:a16="http://schemas.microsoft.com/office/drawing/2014/main" id="{F3820F17-0E5D-49D8-8929-1923C39C95C9}"/>
                </a:ext>
              </a:extLst>
            </p:cNvPr>
            <p:cNvSpPr/>
            <p:nvPr/>
          </p:nvSpPr>
          <p:spPr bwMode="auto">
            <a:xfrm>
              <a:off x="8571584" y="4104048"/>
              <a:ext cx="3416468" cy="2224852"/>
            </a:xfrm>
            <a:prstGeom prst="wedgeRectCallout">
              <a:avLst>
                <a:gd name="adj1" fmla="val -59539"/>
                <a:gd name="adj2" fmla="val 2631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68553" tIns="34277" rIns="68553" bIns="34277" numCol="1" rtlCol="0" anchor="t" anchorCtr="0" compatLnSpc="1">
              <a:prstTxWarp prst="textNoShape">
                <a:avLst/>
              </a:prstTxWarp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GB" sz="1349" b="1" kern="0">
                <a:solidFill>
                  <a:srgbClr val="000000"/>
                </a:solidFill>
                <a:latin typeface="Arial" charset="0"/>
                <a:ea typeface="SimSun" pitchFamily="2" charset="-122"/>
                <a:cs typeface="Calibri"/>
                <a:sym typeface="Calibri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6D48A9-539D-481D-98E9-AD8EF2803E05}"/>
                </a:ext>
              </a:extLst>
            </p:cNvPr>
            <p:cNvSpPr txBox="1"/>
            <p:nvPr/>
          </p:nvSpPr>
          <p:spPr>
            <a:xfrm>
              <a:off x="8570710" y="5127821"/>
              <a:ext cx="3479949" cy="12311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457017" hangingPunct="0"/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 Fastest 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lock-free 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Hahstable 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 </a:t>
              </a:r>
            </a:p>
            <a:p>
              <a:pPr defTabSz="457017" hangingPunct="0"/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 easy persistency, HW acceleration</a:t>
              </a:r>
              <a:b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</a:b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   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&gt; 2B in-memory reqs/sec </a:t>
              </a:r>
              <a:b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</a:b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random accesses over GBs of data</a:t>
              </a:r>
              <a:endParaRPr lang="en-GB" sz="1349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38E73D7-9869-452A-80C3-72C7F6D382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94"/>
            <a:stretch/>
          </p:blipFill>
          <p:spPr>
            <a:xfrm>
              <a:off x="8741915" y="4237924"/>
              <a:ext cx="1583016" cy="89070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69CBDF8-4655-465E-8FBB-92158FCE822E}"/>
              </a:ext>
            </a:extLst>
          </p:cNvPr>
          <p:cNvGrpSpPr/>
          <p:nvPr/>
        </p:nvGrpSpPr>
        <p:grpSpPr>
          <a:xfrm>
            <a:off x="1433370" y="4346646"/>
            <a:ext cx="2207948" cy="1711917"/>
            <a:chOff x="0" y="3890535"/>
            <a:chExt cx="2945079" cy="2283448"/>
          </a:xfrm>
        </p:grpSpPr>
        <p:sp>
          <p:nvSpPr>
            <p:cNvPr id="42" name="Speech Bubble: Rectangle 41">
              <a:extLst>
                <a:ext uri="{FF2B5EF4-FFF2-40B4-BE49-F238E27FC236}">
                  <a16:creationId xmlns:a16="http://schemas.microsoft.com/office/drawing/2014/main" id="{DDE57F23-DEBE-44DA-B015-6FEA29624521}"/>
                </a:ext>
              </a:extLst>
            </p:cNvPr>
            <p:cNvSpPr/>
            <p:nvPr/>
          </p:nvSpPr>
          <p:spPr bwMode="auto">
            <a:xfrm>
              <a:off x="13529" y="3890535"/>
              <a:ext cx="2923544" cy="2283448"/>
            </a:xfrm>
            <a:prstGeom prst="wedgeRectCallout">
              <a:avLst>
                <a:gd name="adj1" fmla="val 67837"/>
                <a:gd name="adj2" fmla="val -598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68553" tIns="34277" rIns="68553" bIns="34277" numCol="1" rtlCol="0" anchor="t" anchorCtr="0" compatLnSpc="1">
              <a:prstTxWarp prst="textNoShape">
                <a:avLst/>
              </a:prstTxWarp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GB" sz="1349" b="1" kern="0">
                <a:solidFill>
                  <a:srgbClr val="000000"/>
                </a:solidFill>
                <a:latin typeface="Arial" charset="0"/>
                <a:ea typeface="SimSun" pitchFamily="2" charset="-122"/>
                <a:cs typeface="Calibri"/>
                <a:sym typeface="Calibri"/>
              </a:endParaRPr>
            </a:p>
          </p:txBody>
        </p:sp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C7F40B9F-9EED-479A-8567-D473E61DD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44" y="4093071"/>
              <a:ext cx="1436853" cy="107409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A7C0AD8-42DE-4304-A260-D246F669B157}"/>
                </a:ext>
              </a:extLst>
            </p:cNvPr>
            <p:cNvSpPr txBox="1"/>
            <p:nvPr/>
          </p:nvSpPr>
          <p:spPr>
            <a:xfrm>
              <a:off x="0" y="5193384"/>
              <a:ext cx="2945079" cy="95410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457017" hangingPunct="0"/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 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Programmability 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of </a:t>
              </a:r>
              <a:r>
                <a:rPr lang="en-US" sz="1349" i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eRPC </a:t>
              </a:r>
              <a:br>
                <a:rPr lang="en-US" sz="1349" i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349" i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[NSDI’19 – best paper]</a:t>
              </a:r>
              <a:endParaRPr lang="en-US" sz="1349" i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defTabSz="457017" hangingPunct="0"/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 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&gt;10x throughput vs. </a:t>
              </a:r>
              <a:r>
                <a:rPr lang="en-US" sz="1349" b="1" i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eRPC</a:t>
              </a:r>
              <a:endParaRPr lang="en-US" sz="1349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415C6F0-A9AE-408E-A626-256E67F35B77}"/>
              </a:ext>
            </a:extLst>
          </p:cNvPr>
          <p:cNvGrpSpPr/>
          <p:nvPr/>
        </p:nvGrpSpPr>
        <p:grpSpPr>
          <a:xfrm>
            <a:off x="2089278" y="2832005"/>
            <a:ext cx="8240721" cy="909139"/>
            <a:chOff x="656975" y="719531"/>
            <a:chExt cx="10991920" cy="1212658"/>
          </a:xfrm>
        </p:grpSpPr>
        <p:sp>
          <p:nvSpPr>
            <p:cNvPr id="48" name="Speech Bubble: Rectangle 47">
              <a:extLst>
                <a:ext uri="{FF2B5EF4-FFF2-40B4-BE49-F238E27FC236}">
                  <a16:creationId xmlns:a16="http://schemas.microsoft.com/office/drawing/2014/main" id="{EE891B0F-7201-46BB-8057-B8D73E748080}"/>
                </a:ext>
              </a:extLst>
            </p:cNvPr>
            <p:cNvSpPr/>
            <p:nvPr/>
          </p:nvSpPr>
          <p:spPr bwMode="auto">
            <a:xfrm>
              <a:off x="656975" y="719531"/>
              <a:ext cx="10991920" cy="1212658"/>
            </a:xfrm>
            <a:prstGeom prst="wedgeRectCallout">
              <a:avLst>
                <a:gd name="adj1" fmla="val -7528"/>
                <a:gd name="adj2" fmla="val 62945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68553" tIns="34277" rIns="68553" bIns="34277" numCol="1" rtlCol="0" anchor="t" anchorCtr="0" compatLnSpc="1">
              <a:prstTxWarp prst="textNoShape">
                <a:avLst/>
              </a:prstTxWarp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GB" sz="1349" b="1" kern="0">
                <a:solidFill>
                  <a:srgbClr val="000000"/>
                </a:solidFill>
                <a:latin typeface="Arial" charset="0"/>
                <a:ea typeface="SimSun" pitchFamily="2" charset="-122"/>
                <a:cs typeface="Calibri"/>
                <a:sym typeface="Calibri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96E5856-A357-4325-9AAE-2170CA35990D}"/>
                </a:ext>
              </a:extLst>
            </p:cNvPr>
            <p:cNvSpPr txBox="1"/>
            <p:nvPr/>
          </p:nvSpPr>
          <p:spPr>
            <a:xfrm>
              <a:off x="2164071" y="856152"/>
              <a:ext cx="7299434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457017" hangingPunct="0"/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   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&gt;250M 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single-server serializable multi-key txs/sec</a:t>
              </a:r>
            </a:p>
            <a:p>
              <a:pPr defTabSz="457017" hangingPunct="0"/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  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&gt;50M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distributed high avail. txs/sec 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per server 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&gt;20x Microsoft FaRM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</a:p>
            <a:p>
              <a:pPr defTabSz="457017" hangingPunct="0"/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   </a:t>
              </a:r>
              <a:r>
                <a:rPr lang="en-US" sz="1349" i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u2PC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 First protocol 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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lock-free execution + 1RTT commit</a:t>
              </a:r>
              <a:endParaRPr lang="en-GB" sz="1349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5343B8E-7EB0-4B49-BC9F-01306E90D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8950" y="975159"/>
              <a:ext cx="1017796" cy="685356"/>
            </a:xfrm>
            <a:prstGeom prst="round2DiagRect">
              <a:avLst>
                <a:gd name="adj1" fmla="val 16667"/>
                <a:gd name="adj2" fmla="val 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714146F-0020-4713-822D-B7CD69E3C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2498" y="2798475"/>
            <a:ext cx="1775828" cy="886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CB987B-41EC-4BBF-B488-DE4B63D8C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9445" y="4555166"/>
            <a:ext cx="640554" cy="67789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6CBC2E5-8626-4C77-B877-FD94316E0E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456" r="21185"/>
          <a:stretch/>
        </p:blipFill>
        <p:spPr>
          <a:xfrm>
            <a:off x="2701061" y="4667834"/>
            <a:ext cx="858504" cy="529439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2FE4E09D-EB7D-4927-B282-B6183C22774D}"/>
              </a:ext>
            </a:extLst>
          </p:cNvPr>
          <p:cNvSpPr txBox="1"/>
          <p:nvPr/>
        </p:nvSpPr>
        <p:spPr>
          <a:xfrm>
            <a:off x="186331" y="6513821"/>
            <a:ext cx="1165945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Great output … One more thing: Dandelion’s building blocks also benefit numerous use-cases!</a:t>
            </a:r>
            <a:endParaRPr lang="en-US" sz="2000" b="1" dirty="0">
              <a:sym typeface="Wingdings" panose="05000000000000000000" pitchFamily="2" charset="2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E8E32AD-EFD8-41D6-8FB6-920FB5ABB432}"/>
              </a:ext>
            </a:extLst>
          </p:cNvPr>
          <p:cNvSpPr txBox="1"/>
          <p:nvPr/>
        </p:nvSpPr>
        <p:spPr>
          <a:xfrm>
            <a:off x="212207" y="1770498"/>
            <a:ext cx="11417623" cy="4153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99" b="1" dirty="0"/>
              <a:t>Challenge: Can we achieve better performance with 10x fewer machines (compute) ?</a:t>
            </a:r>
            <a:endParaRPr lang="en-US" sz="2099" b="1" dirty="0">
              <a:sym typeface="Wingdings" panose="05000000000000000000" pitchFamily="2" charset="2"/>
            </a:endParaRPr>
          </a:p>
        </p:txBody>
      </p:sp>
      <p:sp>
        <p:nvSpPr>
          <p:cNvPr id="102" name="副标题 1">
            <a:extLst>
              <a:ext uri="{FF2B5EF4-FFF2-40B4-BE49-F238E27FC236}">
                <a16:creationId xmlns:a16="http://schemas.microsoft.com/office/drawing/2014/main" id="{B376DC42-DE35-43CE-A397-52ACDFCE224C}"/>
              </a:ext>
            </a:extLst>
          </p:cNvPr>
          <p:cNvSpPr txBox="1">
            <a:spLocks/>
          </p:cNvSpPr>
          <p:nvPr/>
        </p:nvSpPr>
        <p:spPr>
          <a:xfrm>
            <a:off x="186331" y="-18778"/>
            <a:ext cx="12187239" cy="6323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1187450" rtl="0" eaLnBrk="1" latinLnBrk="0" hangingPunct="1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900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7798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1699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5598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9497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3396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57297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51195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00" fontAlgn="ctr">
              <a:lnSpc>
                <a:spcPts val="3428"/>
              </a:lnSpc>
              <a:spcBef>
                <a:spcPts val="1000"/>
              </a:spcBef>
              <a:defRPr/>
            </a:pPr>
            <a:r>
              <a:rPr lang="en-US" altLang="zh-CN" sz="2398" b="1" dirty="0">
                <a:solidFill>
                  <a:srgbClr val="C00000"/>
                </a:solidFill>
              </a:rPr>
              <a:t>Dandelion Summary</a:t>
            </a:r>
            <a:endParaRPr lang="zh-CN" altLang="en-US" sz="2398" b="1" i="1" dirty="0">
              <a:solidFill>
                <a:srgbClr val="C00000"/>
              </a:solidFill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C69C36A-5787-4135-8AEF-4EB80519654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6164"/>
          <a:stretch/>
        </p:blipFill>
        <p:spPr>
          <a:xfrm>
            <a:off x="7043" y="3055773"/>
            <a:ext cx="2016882" cy="973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52ECC82-9A73-4CB7-BD5B-D99DD7D6834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430" t="4818" r="3932" b="15259"/>
          <a:stretch/>
        </p:blipFill>
        <p:spPr>
          <a:xfrm>
            <a:off x="10454669" y="2769675"/>
            <a:ext cx="1687130" cy="1010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7191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7" grpId="0" animBg="1"/>
      <p:bldP spid="51" grpId="0" animBg="1"/>
      <p:bldP spid="29" grpId="0" animBg="1"/>
      <p:bldP spid="30" grpId="0" animBg="1"/>
      <p:bldP spid="31" grpId="0" animBg="1"/>
      <p:bldP spid="32" grpId="0" animBg="1"/>
      <p:bldP spid="100" grpId="0" animBg="1"/>
      <p:bldP spid="1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1A9332-B80A-4247-B122-3DDBED980B06}"/>
              </a:ext>
            </a:extLst>
          </p:cNvPr>
          <p:cNvGrpSpPr/>
          <p:nvPr/>
        </p:nvGrpSpPr>
        <p:grpSpPr>
          <a:xfrm>
            <a:off x="732528" y="496670"/>
            <a:ext cx="3463822" cy="1960586"/>
            <a:chOff x="65433" y="542993"/>
            <a:chExt cx="4877964" cy="231633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0267FF6-0BD0-42AF-ADE7-E17A810FBB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592"/>
            <a:stretch/>
          </p:blipFill>
          <p:spPr>
            <a:xfrm>
              <a:off x="676218" y="907961"/>
              <a:ext cx="3097194" cy="195136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C7CB1B-6065-4237-AE05-6BE31C197089}"/>
                </a:ext>
              </a:extLst>
            </p:cNvPr>
            <p:cNvSpPr txBox="1"/>
            <p:nvPr/>
          </p:nvSpPr>
          <p:spPr>
            <a:xfrm>
              <a:off x="65433" y="542993"/>
              <a:ext cx="4877964" cy="399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99" b="1" dirty="0"/>
                <a:t>Fast map for Single-threaded app </a:t>
              </a:r>
              <a:endParaRPr lang="en-GB" sz="1599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C656E2D-3DC4-42D9-8313-2C888958E08E}"/>
              </a:ext>
            </a:extLst>
          </p:cNvPr>
          <p:cNvGrpSpPr/>
          <p:nvPr/>
        </p:nvGrpSpPr>
        <p:grpSpPr>
          <a:xfrm>
            <a:off x="8012671" y="497552"/>
            <a:ext cx="3682961" cy="2026983"/>
            <a:chOff x="8013420" y="556039"/>
            <a:chExt cx="3684400" cy="20277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4CB71A-CFC1-4437-8278-4D4189DFD5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16" b="8248"/>
            <a:stretch/>
          </p:blipFill>
          <p:spPr>
            <a:xfrm>
              <a:off x="8169211" y="903480"/>
              <a:ext cx="2794579" cy="168033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F99F26-3744-463C-BDD9-CF0DA7510B7B}"/>
                </a:ext>
              </a:extLst>
            </p:cNvPr>
            <p:cNvSpPr txBox="1"/>
            <p:nvPr/>
          </p:nvSpPr>
          <p:spPr>
            <a:xfrm>
              <a:off x="8013420" y="556039"/>
              <a:ext cx="368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99" b="1" dirty="0"/>
                <a:t>Single node in-memory storage</a:t>
              </a:r>
              <a:endParaRPr lang="en-GB" sz="1599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D45B10-310D-49CB-93AC-52FACB5174E6}"/>
              </a:ext>
            </a:extLst>
          </p:cNvPr>
          <p:cNvGrpSpPr/>
          <p:nvPr/>
        </p:nvGrpSpPr>
        <p:grpSpPr>
          <a:xfrm>
            <a:off x="4625875" y="2604958"/>
            <a:ext cx="4006340" cy="1929332"/>
            <a:chOff x="5028618" y="3347386"/>
            <a:chExt cx="4007905" cy="19300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6408FF-C834-472D-92F7-E8369E54B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7983"/>
            <a:stretch/>
          </p:blipFill>
          <p:spPr>
            <a:xfrm>
              <a:off x="5028618" y="3694414"/>
              <a:ext cx="2565768" cy="158305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25ED44-A83D-4D14-B353-18E3B385AD77}"/>
                </a:ext>
              </a:extLst>
            </p:cNvPr>
            <p:cNvSpPr txBox="1"/>
            <p:nvPr/>
          </p:nvSpPr>
          <p:spPr>
            <a:xfrm>
              <a:off x="5352123" y="3347386"/>
              <a:ext cx="368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99" b="1" dirty="0"/>
                <a:t>DB Lock manager</a:t>
              </a:r>
              <a:endParaRPr lang="en-GB" sz="1599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AEF4A7-95BA-478E-B1BE-01DBE485C3CF}"/>
              </a:ext>
            </a:extLst>
          </p:cNvPr>
          <p:cNvGrpSpPr/>
          <p:nvPr/>
        </p:nvGrpSpPr>
        <p:grpSpPr>
          <a:xfrm>
            <a:off x="8298863" y="2604958"/>
            <a:ext cx="3700617" cy="2039651"/>
            <a:chOff x="8926204" y="3295624"/>
            <a:chExt cx="3702063" cy="204044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A87BFF9-AA60-402D-8161-43CF4F2B33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8581"/>
            <a:stretch/>
          </p:blipFill>
          <p:spPr>
            <a:xfrm>
              <a:off x="8926204" y="3618885"/>
              <a:ext cx="2565768" cy="171718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C75099-0090-4ACA-9EE1-C277D3DEA266}"/>
                </a:ext>
              </a:extLst>
            </p:cNvPr>
            <p:cNvSpPr txBox="1"/>
            <p:nvPr/>
          </p:nvSpPr>
          <p:spPr>
            <a:xfrm>
              <a:off x="8943867" y="3295624"/>
              <a:ext cx="368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99" b="1" dirty="0"/>
                <a:t>Single-node OLTP Transactions</a:t>
              </a:r>
              <a:endParaRPr lang="en-GB" sz="1599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F1EF3F-D25B-4558-A054-1375DD61DD02}"/>
              </a:ext>
            </a:extLst>
          </p:cNvPr>
          <p:cNvGrpSpPr/>
          <p:nvPr/>
        </p:nvGrpSpPr>
        <p:grpSpPr>
          <a:xfrm>
            <a:off x="4515434" y="576288"/>
            <a:ext cx="2793488" cy="2010864"/>
            <a:chOff x="3844019" y="561924"/>
            <a:chExt cx="2794579" cy="20116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ABE2D6-02E6-4F57-A0B8-1A7F73C00EC0}"/>
                </a:ext>
              </a:extLst>
            </p:cNvPr>
            <p:cNvSpPr txBox="1"/>
            <p:nvPr/>
          </p:nvSpPr>
          <p:spPr>
            <a:xfrm>
              <a:off x="4282643" y="561924"/>
              <a:ext cx="22001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99" b="1" dirty="0"/>
                <a:t>In-memory caching</a:t>
              </a:r>
              <a:endParaRPr lang="en-GB" sz="1599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48EBDC-213D-4414-9943-8BDE0BB4A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44019" y="916437"/>
              <a:ext cx="2794579" cy="165713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1CA66A-4276-48DC-A54F-FE7AC2FDBCCA}"/>
              </a:ext>
            </a:extLst>
          </p:cNvPr>
          <p:cNvGrpSpPr/>
          <p:nvPr/>
        </p:nvGrpSpPr>
        <p:grpSpPr>
          <a:xfrm>
            <a:off x="227221" y="2556210"/>
            <a:ext cx="4186946" cy="1737149"/>
            <a:chOff x="161288" y="3379171"/>
            <a:chExt cx="4702682" cy="229238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F25402-F496-40CA-83F7-5818B7DCB151}"/>
                </a:ext>
              </a:extLst>
            </p:cNvPr>
            <p:cNvGrpSpPr/>
            <p:nvPr/>
          </p:nvGrpSpPr>
          <p:grpSpPr>
            <a:xfrm>
              <a:off x="161288" y="3379171"/>
              <a:ext cx="4702681" cy="2292383"/>
              <a:chOff x="161288" y="3379171"/>
              <a:chExt cx="4702681" cy="2292383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BA6F57F8-0CFA-4270-A799-1FC06C528E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288" y="3803872"/>
                <a:ext cx="2490472" cy="1867682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8C0D71-4243-4BF9-8A2B-499BEB10A86C}"/>
                  </a:ext>
                </a:extLst>
              </p:cNvPr>
              <p:cNvSpPr txBox="1"/>
              <p:nvPr/>
            </p:nvSpPr>
            <p:spPr>
              <a:xfrm>
                <a:off x="657252" y="3379171"/>
                <a:ext cx="4206717" cy="44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99" b="1" dirty="0"/>
                  <a:t>OLAP (Joins</a:t>
                </a:r>
                <a:r>
                  <a:rPr lang="en-US" sz="1599" dirty="0"/>
                  <a:t>, </a:t>
                </a:r>
                <a:r>
                  <a:rPr lang="en-US" sz="1599" b="1" dirty="0"/>
                  <a:t>Aggregation</a:t>
                </a:r>
                <a:r>
                  <a:rPr lang="en-US" sz="1599" dirty="0"/>
                  <a:t>, etc</a:t>
                </a:r>
                <a:r>
                  <a:rPr lang="en-US" sz="1599" b="1" dirty="0"/>
                  <a:t>.)</a:t>
                </a:r>
                <a:endParaRPr lang="en-GB" sz="1599" dirty="0"/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FD06420-5AC6-40F2-BFA9-3FA98FAD4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37502" y="4086948"/>
              <a:ext cx="2226468" cy="1205513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33126C8-E60F-465A-B15D-C4C64252F758}"/>
              </a:ext>
            </a:extLst>
          </p:cNvPr>
          <p:cNvGrpSpPr/>
          <p:nvPr/>
        </p:nvGrpSpPr>
        <p:grpSpPr>
          <a:xfrm>
            <a:off x="499665" y="4370443"/>
            <a:ext cx="4990513" cy="2070715"/>
            <a:chOff x="1602920" y="3074781"/>
            <a:chExt cx="4992462" cy="207152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FF7A083-35C6-4C68-989A-550DBDD21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02920" y="3676310"/>
              <a:ext cx="2496382" cy="146999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6594388-D8FF-4E93-BBB0-84EDAD87DA78}"/>
                </a:ext>
              </a:extLst>
            </p:cNvPr>
            <p:cNvSpPr txBox="1"/>
            <p:nvPr/>
          </p:nvSpPr>
          <p:spPr>
            <a:xfrm>
              <a:off x="1638075" y="3074781"/>
              <a:ext cx="49573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99" b="1" dirty="0"/>
                <a:t>Large slower memory:</a:t>
              </a:r>
              <a:br>
                <a:rPr lang="en-US" sz="1599" b="1" dirty="0"/>
              </a:br>
              <a:r>
                <a:rPr lang="en-US" sz="1599" b="1" dirty="0"/>
                <a:t> </a:t>
              </a:r>
              <a:r>
                <a:rPr lang="en-US" sz="1599" dirty="0"/>
                <a:t>UB</a:t>
              </a:r>
              <a:r>
                <a:rPr lang="en-US" sz="1599" b="1" dirty="0"/>
                <a:t>/</a:t>
              </a:r>
              <a:r>
                <a:rPr lang="en-US" sz="1599" dirty="0"/>
                <a:t>CXL/NVM/Far memory</a:t>
              </a:r>
              <a:endParaRPr lang="en-GB" sz="1599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7B748BA-48D3-45CC-82DB-ADA56E3D3E2F}"/>
              </a:ext>
            </a:extLst>
          </p:cNvPr>
          <p:cNvGrpSpPr/>
          <p:nvPr/>
        </p:nvGrpSpPr>
        <p:grpSpPr>
          <a:xfrm>
            <a:off x="3397946" y="4470102"/>
            <a:ext cx="2195235" cy="1952556"/>
            <a:chOff x="7480700" y="712607"/>
            <a:chExt cx="2196093" cy="1953319"/>
          </a:xfrm>
        </p:grpSpPr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3E9BC44F-A3F6-4750-8F82-67FF7B1EEB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700" y="1024272"/>
              <a:ext cx="2196093" cy="164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C771286-5CE6-4141-BBAB-A310C0D8F23B}"/>
                </a:ext>
              </a:extLst>
            </p:cNvPr>
            <p:cNvSpPr txBox="1"/>
            <p:nvPr/>
          </p:nvSpPr>
          <p:spPr>
            <a:xfrm>
              <a:off x="7975186" y="712607"/>
              <a:ext cx="1598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99" b="1" dirty="0"/>
                <a:t>Remote KVS</a:t>
              </a:r>
              <a:endParaRPr lang="en-GB" sz="1599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FCF2645-2C2A-47CC-8050-43941EABCCE4}"/>
              </a:ext>
            </a:extLst>
          </p:cNvPr>
          <p:cNvGrpSpPr/>
          <p:nvPr/>
        </p:nvGrpSpPr>
        <p:grpSpPr>
          <a:xfrm>
            <a:off x="8880583" y="4657479"/>
            <a:ext cx="3390467" cy="1702720"/>
            <a:chOff x="8135982" y="3170092"/>
            <a:chExt cx="3391791" cy="170338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8E96E4-3D58-4325-8F2D-34A7FFE57DEC}"/>
                </a:ext>
              </a:extLst>
            </p:cNvPr>
            <p:cNvSpPr txBox="1"/>
            <p:nvPr/>
          </p:nvSpPr>
          <p:spPr>
            <a:xfrm>
              <a:off x="8135982" y="3170092"/>
              <a:ext cx="33917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99" b="1" dirty="0"/>
                <a:t>Distributed reliable Transactions</a:t>
              </a:r>
              <a:endParaRPr lang="en-GB" sz="1599" dirty="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A519499-AE63-4061-8189-BE2F636AA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666579" y="3432781"/>
              <a:ext cx="1885253" cy="1440696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B12B641-C9D4-411C-A270-C94913A3FFB4}"/>
              </a:ext>
            </a:extLst>
          </p:cNvPr>
          <p:cNvGrpSpPr/>
          <p:nvPr/>
        </p:nvGrpSpPr>
        <p:grpSpPr>
          <a:xfrm>
            <a:off x="5619051" y="4628569"/>
            <a:ext cx="3617677" cy="1652933"/>
            <a:chOff x="5638744" y="4477030"/>
            <a:chExt cx="3619090" cy="165357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5AFC08-C29B-4C8A-B99A-5E571173F66B}"/>
                </a:ext>
              </a:extLst>
            </p:cNvPr>
            <p:cNvSpPr txBox="1"/>
            <p:nvPr/>
          </p:nvSpPr>
          <p:spPr>
            <a:xfrm>
              <a:off x="5638744" y="4477030"/>
              <a:ext cx="3619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99" b="1" dirty="0"/>
                <a:t>Replicated in-memory storage</a:t>
              </a:r>
              <a:endParaRPr lang="en-GB" sz="1599" dirty="0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3BD1350-B910-4831-AB1D-9F76E3CD3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119344" y="4770803"/>
              <a:ext cx="2358239" cy="135980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04D1870-EDF2-43EA-A3B9-394F10FCBEFD}"/>
              </a:ext>
            </a:extLst>
          </p:cNvPr>
          <p:cNvSpPr txBox="1"/>
          <p:nvPr/>
        </p:nvSpPr>
        <p:spPr>
          <a:xfrm>
            <a:off x="178856" y="6298249"/>
            <a:ext cx="1174936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Dandelion building blocks: </a:t>
            </a:r>
            <a:r>
              <a:rPr lang="en-US" sz="2000" b="1" dirty="0">
                <a:sym typeface="Wingdings" panose="05000000000000000000" pitchFamily="2" charset="2"/>
              </a:rPr>
              <a:t>internally in OLAP, OLTP, HTAGAP &amp; embedded  server  clusters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9" name="副标题 1">
            <a:extLst>
              <a:ext uri="{FF2B5EF4-FFF2-40B4-BE49-F238E27FC236}">
                <a16:creationId xmlns:a16="http://schemas.microsoft.com/office/drawing/2014/main" id="{3F927399-116C-42A2-A1F2-0808454959A1}"/>
              </a:ext>
            </a:extLst>
          </p:cNvPr>
          <p:cNvSpPr txBox="1">
            <a:spLocks/>
          </p:cNvSpPr>
          <p:nvPr/>
        </p:nvSpPr>
        <p:spPr>
          <a:xfrm>
            <a:off x="178856" y="81263"/>
            <a:ext cx="12187239" cy="6323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1187450" rtl="0" eaLnBrk="1" latinLnBrk="0" hangingPunct="1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900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7798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1699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5598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9497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3396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57297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51195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00" fontAlgn="ctr">
              <a:lnSpc>
                <a:spcPts val="3428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solidFill>
                  <a:srgbClr val="C00000"/>
                </a:solidFill>
              </a:rPr>
              <a:t>Dandelion’s lighting fast use-cases (single-node &amp; distributed)</a:t>
            </a:r>
            <a:endParaRPr lang="zh-CN" altLang="en-US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5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8D4E4CC-E05B-4CCB-9A84-6CF5B71AF3E0}"/>
              </a:ext>
            </a:extLst>
          </p:cNvPr>
          <p:cNvSpPr/>
          <p:nvPr/>
        </p:nvSpPr>
        <p:spPr bwMode="auto">
          <a:xfrm>
            <a:off x="264872" y="3226214"/>
            <a:ext cx="11748084" cy="2918189"/>
          </a:xfrm>
          <a:prstGeom prst="roundRect">
            <a:avLst/>
          </a:prstGeom>
          <a:noFill/>
          <a:ln w="19050">
            <a:solidFill>
              <a:schemeClr val="bg2">
                <a:lumMod val="90000"/>
              </a:schemeClr>
            </a:solidFill>
            <a:prstDash val="dash"/>
          </a:ln>
          <a:effectLst/>
          <a:extLst/>
        </p:spPr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21F7ADA-8857-4C61-AB00-80F77402B4DB}"/>
              </a:ext>
            </a:extLst>
          </p:cNvPr>
          <p:cNvSpPr/>
          <p:nvPr/>
        </p:nvSpPr>
        <p:spPr bwMode="auto">
          <a:xfrm>
            <a:off x="6250612" y="3404261"/>
            <a:ext cx="5518154" cy="2613475"/>
          </a:xfrm>
          <a:prstGeom prst="roundRect">
            <a:avLst>
              <a:gd name="adj" fmla="val 8575"/>
            </a:avLst>
          </a:prstGeom>
          <a:ln>
            <a:noFill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4048578" y="76044"/>
            <a:ext cx="5171970" cy="62607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1" b="1">
                <a:solidFill>
                  <a:srgbClr val="99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1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1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1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1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5pPr>
            <a:lvl6pPr marL="457280" algn="l" rtl="0" eaLnBrk="1" fontAlgn="base" hangingPunct="1">
              <a:spcBef>
                <a:spcPct val="0"/>
              </a:spcBef>
              <a:spcAft>
                <a:spcPct val="0"/>
              </a:spcAft>
              <a:defRPr sz="3201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914560" algn="l" rtl="0" eaLnBrk="1" fontAlgn="base" hangingPunct="1">
              <a:spcBef>
                <a:spcPct val="0"/>
              </a:spcBef>
              <a:spcAft>
                <a:spcPct val="0"/>
              </a:spcAft>
              <a:defRPr sz="3201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371840" algn="l" rtl="0" eaLnBrk="1" fontAlgn="base" hangingPunct="1">
              <a:spcBef>
                <a:spcPct val="0"/>
              </a:spcBef>
              <a:spcAft>
                <a:spcPct val="0"/>
              </a:spcAft>
              <a:defRPr sz="3201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1829120" algn="l" rtl="0" eaLnBrk="1" fontAlgn="base" hangingPunct="1">
              <a:spcBef>
                <a:spcPct val="0"/>
              </a:spcBef>
              <a:spcAft>
                <a:spcPct val="0"/>
              </a:spcAft>
              <a:defRPr sz="3201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 defTabSz="914387">
              <a:spcBef>
                <a:spcPts val="1200"/>
              </a:spcBef>
            </a:pPr>
            <a:r>
              <a:rPr lang="en-US" altLang="zh-CN" sz="2800" dirty="0">
                <a:solidFill>
                  <a:srgbClr val="B73936"/>
                </a:solidFill>
                <a:latin typeface="微软雅黑" pitchFamily="34" charset="-122"/>
              </a:rPr>
              <a:t>Distributed Datastores 101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668377-2B36-4C66-BDB2-5858734DEB5D}"/>
              </a:ext>
            </a:extLst>
          </p:cNvPr>
          <p:cNvSpPr/>
          <p:nvPr/>
        </p:nvSpPr>
        <p:spPr bwMode="auto">
          <a:xfrm>
            <a:off x="460952" y="3379287"/>
            <a:ext cx="4266558" cy="2638449"/>
          </a:xfrm>
          <a:prstGeom prst="roundRect">
            <a:avLst>
              <a:gd name="adj" fmla="val 8643"/>
            </a:avLst>
          </a:prstGeom>
          <a:ln>
            <a:noFill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65079-2779-4E3C-8A94-8F1C9DF593E6}"/>
              </a:ext>
            </a:extLst>
          </p:cNvPr>
          <p:cNvSpPr txBox="1"/>
          <p:nvPr/>
        </p:nvSpPr>
        <p:spPr>
          <a:xfrm>
            <a:off x="3982030" y="3080827"/>
            <a:ext cx="3218870" cy="5232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Evolution of Datastores</a:t>
            </a:r>
            <a:b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(note: 10x leaps that need redesign)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5F8029-373F-4AE1-BC30-1C209DE99715}"/>
              </a:ext>
            </a:extLst>
          </p:cNvPr>
          <p:cNvSpPr/>
          <p:nvPr/>
        </p:nvSpPr>
        <p:spPr bwMode="auto">
          <a:xfrm>
            <a:off x="595740" y="3705023"/>
            <a:ext cx="4033687" cy="662651"/>
          </a:xfrm>
          <a:prstGeom prst="round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Traditional Datastores: </a:t>
            </a:r>
          </a:p>
          <a:p>
            <a:pPr defTabSz="914126" fontAlgn="base">
              <a:spcBef>
                <a:spcPct val="0"/>
              </a:spcBef>
              <a:spcAft>
                <a:spcPct val="0"/>
              </a:spcAft>
              <a:buClr>
                <a:srgbClr val="92D050"/>
              </a:buClr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Disk-based, slow network</a:t>
            </a:r>
          </a:p>
          <a:p>
            <a:pPr marL="285664" indent="-285664" defTabSz="914126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Efficiency: non-scalable, low performance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7FF91E5-7C35-4162-AEE3-F8C7B256F765}"/>
              </a:ext>
            </a:extLst>
          </p:cNvPr>
          <p:cNvSpPr/>
          <p:nvPr/>
        </p:nvSpPr>
        <p:spPr bwMode="auto">
          <a:xfrm>
            <a:off x="570604" y="4888196"/>
            <a:ext cx="4058824" cy="1074171"/>
          </a:xfrm>
          <a:prstGeom prst="round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NoSQL Datastores: </a:t>
            </a:r>
          </a:p>
          <a:p>
            <a:pPr defTabSz="914126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Sacrifice programmability for performance</a:t>
            </a:r>
          </a:p>
          <a:p>
            <a:pPr defTabSz="914126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Ok for best-effort web-services but not critical apps!</a:t>
            </a:r>
          </a:p>
          <a:p>
            <a:pPr marL="285115" indent="-285115" defTabSz="914126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Programmability: sacrifice transactions, consistency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5BB2438-72EF-40C5-8085-E62E5F312FAD}"/>
              </a:ext>
            </a:extLst>
          </p:cNvPr>
          <p:cNvSpPr/>
          <p:nvPr/>
        </p:nvSpPr>
        <p:spPr bwMode="auto">
          <a:xfrm>
            <a:off x="6334117" y="3676984"/>
            <a:ext cx="5351915" cy="962489"/>
          </a:xfrm>
          <a:prstGeom prst="round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GB" sz="1200" b="1" dirty="0">
                <a:solidFill>
                  <a:schemeClr val="bg1"/>
                </a:solidFill>
                <a:latin typeface="Arial"/>
                <a:ea typeface="微软雅黑" panose="020B0503020204020204" pitchFamily="34" charset="-122"/>
                <a:cs typeface="Arial"/>
              </a:rPr>
              <a:t>Modern Datastores: e.g., Microsoft’s FaRM</a:t>
            </a:r>
          </a:p>
          <a:p>
            <a:pPr marL="170815" indent="-170815" defTabSz="914126" fontAlgn="base"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latin typeface="Arial"/>
                <a:ea typeface="微软雅黑" panose="020B0503020204020204" pitchFamily="34" charset="-122"/>
                <a:cs typeface="Arial"/>
              </a:rPr>
              <a:t>Scalable, good performance, transactions, consistency, availability</a:t>
            </a:r>
          </a:p>
          <a:p>
            <a:pPr marL="171450" indent="-171450"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bg1"/>
                </a:solidFill>
                <a:latin typeface="Arial"/>
                <a:ea typeface="微软雅黑" panose="020B0503020204020204" pitchFamily="34" charset="-122"/>
                <a:cs typeface="Arial"/>
              </a:rPr>
              <a:t>In-memory</a:t>
            </a:r>
          </a:p>
          <a:p>
            <a:pPr marL="171450" indent="-171450"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bg1"/>
                </a:solidFill>
                <a:latin typeface="Arial"/>
                <a:ea typeface="微软雅黑" panose="020B0503020204020204" pitchFamily="34" charset="-122"/>
                <a:cs typeface="Arial"/>
              </a:rPr>
              <a:t>Fast (RDMA) network</a:t>
            </a:r>
            <a:endParaRPr lang="en-US" sz="1200" dirty="0">
              <a:solidFill>
                <a:schemeClr val="bg1"/>
              </a:solidFill>
              <a:latin typeface="Arial"/>
              <a:ea typeface="微软雅黑" panose="020B0503020204020204" pitchFamily="34" charset="-122"/>
              <a:cs typeface="Arial"/>
            </a:endParaRPr>
          </a:p>
          <a:p>
            <a:pPr marL="171450" indent="-171450"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 panose="020B0503020204020204" pitchFamily="34" charset="-122"/>
                <a:cs typeface="Arial"/>
              </a:rPr>
              <a:t>FaRM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 panose="020B0503020204020204" pitchFamily="34" charset="-122"/>
                <a:cs typeface="Arial"/>
              </a:rPr>
              <a:t>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 panose="020B0503020204020204" pitchFamily="34" charset="-122"/>
                <a:cs typeface="Arial"/>
                <a:sym typeface="Wingdings" panose="05000000000000000000" pitchFamily="2" charset="2"/>
              </a:rPr>
              <a:t> </a:t>
            </a:r>
            <a:r>
              <a:rPr lang="en-GB" sz="1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 panose="020B0503020204020204" pitchFamily="34" charset="-122"/>
                <a:cs typeface="Arial"/>
                <a:sym typeface="Wingdings" panose="05000000000000000000" pitchFamily="2" charset="2"/>
              </a:rPr>
              <a:t>140M TATP txs/sec (90 machines – 5TB)</a:t>
            </a:r>
            <a:endParaRPr lang="en-GB" sz="1200" b="1" u="sng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2438CFE-C9EC-442C-80B6-DA24A621324E}"/>
              </a:ext>
            </a:extLst>
          </p:cNvPr>
          <p:cNvSpPr/>
          <p:nvPr/>
        </p:nvSpPr>
        <p:spPr bwMode="auto">
          <a:xfrm>
            <a:off x="2184887" y="4453629"/>
            <a:ext cx="701187" cy="373044"/>
          </a:xfrm>
          <a:prstGeom prst="downArrow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#1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E62C52A-90E6-4D50-B791-64C1497AE452}"/>
              </a:ext>
            </a:extLst>
          </p:cNvPr>
          <p:cNvSpPr/>
          <p:nvPr/>
        </p:nvSpPr>
        <p:spPr bwMode="auto">
          <a:xfrm>
            <a:off x="4654253" y="4047017"/>
            <a:ext cx="1768619" cy="1429023"/>
          </a:xfrm>
          <a:prstGeom prst="rightArrow">
            <a:avLst>
              <a:gd name="adj1" fmla="val 58256"/>
              <a:gd name="adj2" fmla="val 50000"/>
            </a:avLst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#2: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defTabSz="914126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Exploit new HW for programmability + efficiency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9D91F0C-217C-4715-BAA5-E6B0CC7ECABF}"/>
              </a:ext>
            </a:extLst>
          </p:cNvPr>
          <p:cNvSpPr/>
          <p:nvPr/>
        </p:nvSpPr>
        <p:spPr bwMode="auto">
          <a:xfrm>
            <a:off x="6333744" y="4914821"/>
            <a:ext cx="5370576" cy="1050989"/>
          </a:xfrm>
          <a:prstGeom prst="round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Next-gen Datastores: academia + our goal</a:t>
            </a:r>
          </a:p>
          <a:p>
            <a:pPr marL="170815" indent="-170815" defTabSz="914126" fontAlgn="base"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Modern datastores + higher performance, less cost, larger capacity</a:t>
            </a:r>
          </a:p>
          <a:p>
            <a:pPr marL="171450" indent="-171450"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HW acceleration: FPGA, ASICs, smart NICs/switches</a:t>
            </a:r>
          </a:p>
          <a:p>
            <a:pPr marL="171450" indent="-171450"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CXL expansion, Disaggregated memory, PMEM</a:t>
            </a:r>
          </a:p>
          <a:p>
            <a:pPr marL="171450" indent="-171450"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GB" sz="1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More memory with less compute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5-40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TB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in 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5-10 machines</a:t>
            </a:r>
            <a:endParaRPr lang="en-GB" sz="1400" b="1" u="sng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29F16A-2E99-41D7-B092-A029D2F7BE7D}"/>
              </a:ext>
            </a:extLst>
          </p:cNvPr>
          <p:cNvSpPr txBox="1"/>
          <p:nvPr/>
        </p:nvSpPr>
        <p:spPr>
          <a:xfrm>
            <a:off x="1187369" y="3401904"/>
            <a:ext cx="2598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Traditional Era</a:t>
            </a:r>
            <a:endParaRPr lang="en-US" sz="1600" b="1" dirty="0" err="1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FDEB1E-432E-4E55-9DB9-C57B21065529}"/>
              </a:ext>
            </a:extLst>
          </p:cNvPr>
          <p:cNvSpPr txBox="1"/>
          <p:nvPr/>
        </p:nvSpPr>
        <p:spPr>
          <a:xfrm>
            <a:off x="7548614" y="3375568"/>
            <a:ext cx="3586626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New Era </a:t>
            </a:r>
            <a:r>
              <a:rPr lang="en-GB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(industry &amp; academia)</a:t>
            </a:r>
            <a:endParaRPr lang="en-US" sz="1200" b="1" dirty="0" err="1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AD8FA9DC-AA76-48D1-B827-8B9548621F3D}"/>
              </a:ext>
            </a:extLst>
          </p:cNvPr>
          <p:cNvSpPr/>
          <p:nvPr/>
        </p:nvSpPr>
        <p:spPr bwMode="auto">
          <a:xfrm>
            <a:off x="8523926" y="4639473"/>
            <a:ext cx="702000" cy="275348"/>
          </a:xfrm>
          <a:prstGeom prst="downArrow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#3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BE0A535-793A-42AD-8F82-6E2806CCAA22}"/>
              </a:ext>
            </a:extLst>
          </p:cNvPr>
          <p:cNvSpPr/>
          <p:nvPr/>
        </p:nvSpPr>
        <p:spPr>
          <a:xfrm>
            <a:off x="3998560" y="1304408"/>
            <a:ext cx="8014395" cy="158235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Arial"/>
                <a:cs typeface="Arial"/>
              </a:rPr>
              <a:t>Key backbone </a:t>
            </a: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of numerous applications, systems, and services (core backbone of DBMS)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71450" indent="-1714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Arial"/>
                <a:cs typeface="Arial"/>
              </a:rPr>
              <a:t>Performance-critical</a:t>
            </a: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 intra-</a:t>
            </a:r>
            <a:r>
              <a:rPr lang="en-GB" sz="1400" dirty="0" err="1">
                <a:solidFill>
                  <a:schemeClr val="bg1"/>
                </a:solidFill>
                <a:latin typeface="Arial"/>
                <a:cs typeface="Arial"/>
              </a:rPr>
              <a:t>datacenter</a:t>
            </a: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 storage layer to access and manipulate data with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28015" lvl="1" indent="-17081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400" b="1" dirty="0">
                <a:solidFill>
                  <a:schemeClr val="bg1"/>
                </a:solidFill>
                <a:latin typeface="Arial"/>
                <a:cs typeface="Arial"/>
              </a:rPr>
              <a:t>Efficiency</a:t>
            </a: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: high throughput, low latency, cost-effectiveness, …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28015" lvl="1" indent="-17081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400" b="1" dirty="0">
                <a:solidFill>
                  <a:schemeClr val="bg1"/>
                </a:solidFill>
                <a:latin typeface="Arial"/>
                <a:cs typeface="Arial"/>
              </a:rPr>
              <a:t>Programmability</a:t>
            </a: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lang="en-GB" sz="14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interactive transactions, strong consistency, …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28015" lvl="1" indent="-17081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400" b="1" dirty="0">
                <a:solidFill>
                  <a:schemeClr val="bg1"/>
                </a:solidFill>
                <a:latin typeface="Arial"/>
                <a:cs typeface="Arial"/>
              </a:rPr>
              <a:t>Reliability</a:t>
            </a: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: high availability, durability, …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9B87F532-B20B-4E77-A37B-0260F5E9FA2B}"/>
              </a:ext>
            </a:extLst>
          </p:cNvPr>
          <p:cNvSpPr/>
          <p:nvPr/>
        </p:nvSpPr>
        <p:spPr bwMode="auto">
          <a:xfrm>
            <a:off x="219526" y="189271"/>
            <a:ext cx="3641272" cy="293730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en-US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00417F82-A647-4A14-8B53-E09805D15577}"/>
              </a:ext>
            </a:extLst>
          </p:cNvPr>
          <p:cNvSpPr/>
          <p:nvPr/>
        </p:nvSpPr>
        <p:spPr bwMode="auto">
          <a:xfrm>
            <a:off x="747822" y="778650"/>
            <a:ext cx="1419567" cy="936256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GB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SimSun" pitchFamily="2" charset="-122"/>
              </a:rPr>
              <a:t>Relational DBMS</a:t>
            </a:r>
            <a:endParaRPr kumimoji="0" 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1027D8D6-73D8-4192-BC28-ADBD2987180A}"/>
              </a:ext>
            </a:extLst>
          </p:cNvPr>
          <p:cNvSpPr/>
          <p:nvPr/>
        </p:nvSpPr>
        <p:spPr bwMode="auto">
          <a:xfrm>
            <a:off x="407306" y="1812911"/>
            <a:ext cx="3208564" cy="1163514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GB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SimSun" pitchFamily="2" charset="-122"/>
              </a:rPr>
              <a:t>Datastore</a:t>
            </a: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31672877-E139-4391-8268-8ED4414E9AC6}"/>
              </a:ext>
            </a:extLst>
          </p:cNvPr>
          <p:cNvSpPr/>
          <p:nvPr/>
        </p:nvSpPr>
        <p:spPr bwMode="auto">
          <a:xfrm>
            <a:off x="782862" y="2627082"/>
            <a:ext cx="2735038" cy="226854"/>
          </a:xfrm>
          <a:prstGeom prst="round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lang="en-GB" sz="900" b="1" dirty="0">
                <a:solidFill>
                  <a:schemeClr val="tx1"/>
                </a:solidFill>
                <a:latin typeface="Arial" charset="0"/>
                <a:ea typeface="SimSun" pitchFamily="2" charset="-122"/>
              </a:rPr>
              <a:t>Distributed shared memory</a:t>
            </a: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6181EDF2-DB73-463E-A10D-F44784D8C5DD}"/>
              </a:ext>
            </a:extLst>
          </p:cNvPr>
          <p:cNvSpPr/>
          <p:nvPr/>
        </p:nvSpPr>
        <p:spPr bwMode="auto">
          <a:xfrm>
            <a:off x="2048325" y="2314817"/>
            <a:ext cx="1469573" cy="2343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GB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SimSun" pitchFamily="2" charset="-122"/>
              </a:rPr>
              <a:t>A</a:t>
            </a:r>
            <a:r>
              <a:rPr lang="en-GB" sz="900" b="1" dirty="0">
                <a:solidFill>
                  <a:schemeClr val="tx1"/>
                </a:solidFill>
                <a:latin typeface="Arial" charset="0"/>
                <a:ea typeface="SimSun" pitchFamily="2" charset="-122"/>
              </a:rPr>
              <a:t>CID Tx</a:t>
            </a: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B10CEA4-B50B-4C32-AB1D-1D9578BD128A}"/>
              </a:ext>
            </a:extLst>
          </p:cNvPr>
          <p:cNvSpPr/>
          <p:nvPr/>
        </p:nvSpPr>
        <p:spPr bwMode="auto">
          <a:xfrm>
            <a:off x="799190" y="2314818"/>
            <a:ext cx="1151163" cy="2343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GB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SimSun" pitchFamily="2" charset="-122"/>
              </a:rPr>
              <a:t>Reads &amp; Writes</a:t>
            </a: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4175FF57-5910-4F53-8D74-E78DBBF4D1C1}"/>
              </a:ext>
            </a:extLst>
          </p:cNvPr>
          <p:cNvSpPr/>
          <p:nvPr/>
        </p:nvSpPr>
        <p:spPr bwMode="auto">
          <a:xfrm>
            <a:off x="823040" y="1925971"/>
            <a:ext cx="838199" cy="318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lang="en-GB" sz="900" b="1" dirty="0">
                <a:solidFill>
                  <a:schemeClr val="tx1"/>
                </a:solidFill>
                <a:latin typeface="Arial" charset="0"/>
                <a:ea typeface="SimSun" pitchFamily="2" charset="-122"/>
              </a:rPr>
              <a:t>Hashtables</a:t>
            </a: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E7109B8E-3E0C-4BFD-A362-46DEDF6F9BCA}"/>
              </a:ext>
            </a:extLst>
          </p:cNvPr>
          <p:cNvSpPr/>
          <p:nvPr/>
        </p:nvSpPr>
        <p:spPr bwMode="auto">
          <a:xfrm>
            <a:off x="2777619" y="1924472"/>
            <a:ext cx="757517" cy="2886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lang="en-GB" sz="900" b="1" dirty="0">
                <a:solidFill>
                  <a:schemeClr val="tx1"/>
                </a:solidFill>
                <a:latin typeface="Arial" charset="0"/>
                <a:ea typeface="SimSun" pitchFamily="2" charset="-122"/>
              </a:rPr>
              <a:t>Graph Topology</a:t>
            </a: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5E4B4426-DF77-48B1-BC52-59F191D92C51}"/>
              </a:ext>
            </a:extLst>
          </p:cNvPr>
          <p:cNvSpPr/>
          <p:nvPr/>
        </p:nvSpPr>
        <p:spPr bwMode="auto">
          <a:xfrm>
            <a:off x="2057422" y="1925580"/>
            <a:ext cx="675074" cy="2886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lang="en-GB" sz="900" b="1" dirty="0">
                <a:solidFill>
                  <a:schemeClr val="tx1"/>
                </a:solidFill>
                <a:latin typeface="Arial" charset="0"/>
                <a:ea typeface="SimSun" pitchFamily="2" charset="-122"/>
              </a:rPr>
              <a:t>B+-trees</a:t>
            </a: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663ECA9-9A2F-4F50-B663-B7E8C40E9C08}"/>
              </a:ext>
            </a:extLst>
          </p:cNvPr>
          <p:cNvSpPr txBox="1"/>
          <p:nvPr/>
        </p:nvSpPr>
        <p:spPr>
          <a:xfrm>
            <a:off x="1531256" y="1894151"/>
            <a:ext cx="619125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...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FC623479-6628-448B-A652-D909BBCE370C}"/>
              </a:ext>
            </a:extLst>
          </p:cNvPr>
          <p:cNvSpPr/>
          <p:nvPr/>
        </p:nvSpPr>
        <p:spPr bwMode="auto">
          <a:xfrm>
            <a:off x="1195839" y="894502"/>
            <a:ext cx="876981" cy="3184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lang="en-GB" sz="900" b="1" dirty="0">
                <a:solidFill>
                  <a:schemeClr val="tx1"/>
                </a:solidFill>
                <a:latin typeface="Arial" charset="0"/>
                <a:ea typeface="SimSun" pitchFamily="2" charset="-122"/>
              </a:rPr>
              <a:t>Language (SQL)</a:t>
            </a: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48305961-0B74-4D41-B842-773C28F956F7}"/>
              </a:ext>
            </a:extLst>
          </p:cNvPr>
          <p:cNvSpPr/>
          <p:nvPr/>
        </p:nvSpPr>
        <p:spPr bwMode="auto">
          <a:xfrm>
            <a:off x="1206043" y="1304408"/>
            <a:ext cx="876981" cy="3184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lang="en-GB" sz="900" b="1" dirty="0">
                <a:solidFill>
                  <a:schemeClr val="tx1"/>
                </a:solidFill>
                <a:latin typeface="Arial" charset="0"/>
                <a:ea typeface="SimSun" pitchFamily="2" charset="-122"/>
              </a:rPr>
              <a:t>Plan &amp; optimize</a:t>
            </a: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BD0F58F9-58DE-4624-BE05-F45E09B9A463}"/>
              </a:ext>
            </a:extLst>
          </p:cNvPr>
          <p:cNvSpPr/>
          <p:nvPr/>
        </p:nvSpPr>
        <p:spPr bwMode="auto">
          <a:xfrm>
            <a:off x="2260599" y="775933"/>
            <a:ext cx="1354587" cy="936256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GB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SimSun" pitchFamily="2" charset="-122"/>
              </a:rPr>
              <a:t>Graph DBMS</a:t>
            </a: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9E6101C3-5996-4B4F-96A8-E614583B28DB}"/>
              </a:ext>
            </a:extLst>
          </p:cNvPr>
          <p:cNvSpPr/>
          <p:nvPr/>
        </p:nvSpPr>
        <p:spPr bwMode="auto">
          <a:xfrm>
            <a:off x="2630037" y="891785"/>
            <a:ext cx="876981" cy="3184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lang="en-GB" sz="900" b="1" dirty="0">
                <a:solidFill>
                  <a:schemeClr val="tx1"/>
                </a:solidFill>
                <a:latin typeface="Arial" charset="0"/>
                <a:ea typeface="SimSun" pitchFamily="2" charset="-122"/>
              </a:rPr>
              <a:t>Language (GQL)</a:t>
            </a: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0B9B22B-32DE-4D4C-9BBB-2B2B7EC040C3}"/>
              </a:ext>
            </a:extLst>
          </p:cNvPr>
          <p:cNvSpPr/>
          <p:nvPr/>
        </p:nvSpPr>
        <p:spPr bwMode="auto">
          <a:xfrm>
            <a:off x="2640241" y="1304408"/>
            <a:ext cx="876981" cy="3184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lang="en-GB" sz="900" b="1" dirty="0">
                <a:solidFill>
                  <a:schemeClr val="tx1"/>
                </a:solidFill>
                <a:latin typeface="Arial" charset="0"/>
                <a:ea typeface="SimSun" pitchFamily="2" charset="-122"/>
              </a:rPr>
              <a:t>Plan &amp; optimize</a:t>
            </a: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E1432A2-BFB4-47A6-8651-195C695AA5C4}"/>
              </a:ext>
            </a:extLst>
          </p:cNvPr>
          <p:cNvCxnSpPr>
            <a:cxnSpLocks/>
          </p:cNvCxnSpPr>
          <p:nvPr/>
        </p:nvCxnSpPr>
        <p:spPr>
          <a:xfrm flipV="1">
            <a:off x="3507018" y="2886766"/>
            <a:ext cx="735044" cy="92376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636D09D-7E85-4844-85FD-0A790CFD5ABF}"/>
              </a:ext>
            </a:extLst>
          </p:cNvPr>
          <p:cNvCxnSpPr>
            <a:cxnSpLocks/>
          </p:cNvCxnSpPr>
          <p:nvPr/>
        </p:nvCxnSpPr>
        <p:spPr>
          <a:xfrm flipV="1">
            <a:off x="3507018" y="1404290"/>
            <a:ext cx="541560" cy="405904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-Shape 1"/>
          <p:cNvSpPr/>
          <p:nvPr/>
        </p:nvSpPr>
        <p:spPr bwMode="auto">
          <a:xfrm rot="5400000">
            <a:off x="1358996" y="-529624"/>
            <a:ext cx="1294134" cy="3189491"/>
          </a:xfrm>
          <a:prstGeom prst="corner">
            <a:avLst>
              <a:gd name="adj1" fmla="val 18303"/>
              <a:gd name="adj2" fmla="val 19718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GB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SimSun" pitchFamily="2" charset="-122"/>
              </a:rPr>
              <a:t>Apps (Knowledge</a:t>
            </a:r>
            <a:r>
              <a:rPr kumimoji="0" lang="en-GB" sz="9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SimSun" pitchFamily="2" charset="-122"/>
              </a:rPr>
              <a:t> Graphs, ML)</a:t>
            </a:r>
            <a:endParaRPr kumimoji="0" lang="en-GB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955FC3-5341-45A6-8248-559D6D651056}"/>
              </a:ext>
            </a:extLst>
          </p:cNvPr>
          <p:cNvSpPr txBox="1"/>
          <p:nvPr/>
        </p:nvSpPr>
        <p:spPr>
          <a:xfrm>
            <a:off x="618073" y="6249427"/>
            <a:ext cx="11041681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Opportunity / Challenge: Better performance with 10x fewer machines (compute) !? </a:t>
            </a:r>
            <a:endParaRPr lang="en-US" sz="21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97038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4" grpId="0" animBg="1"/>
      <p:bldP spid="8" grpId="0" animBg="1"/>
      <p:bldP spid="10" grpId="0" animBg="1"/>
      <p:bldP spid="18" grpId="0" animBg="1"/>
      <p:bldP spid="25" grpId="0" animBg="1"/>
      <p:bldP spid="26" grpId="0" animBg="1"/>
      <p:bldP spid="19" grpId="0" animBg="1"/>
      <p:bldP spid="20" grpId="0" animBg="1"/>
      <p:bldP spid="29" grpId="0" animBg="1"/>
      <p:bldP spid="22" grpId="0"/>
      <p:bldP spid="36" grpId="0"/>
      <p:bldP spid="37" grpId="0" animBg="1"/>
      <p:bldP spid="35" grpId="0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574B496F-2928-4571-A2DE-4BF0FAA864F4}"/>
              </a:ext>
            </a:extLst>
          </p:cNvPr>
          <p:cNvSpPr/>
          <p:nvPr/>
        </p:nvSpPr>
        <p:spPr>
          <a:xfrm>
            <a:off x="1138396" y="2638967"/>
            <a:ext cx="9565247" cy="3639988"/>
          </a:xfrm>
          <a:prstGeom prst="rect">
            <a:avLst/>
          </a:prstGeom>
          <a:ln w="76200">
            <a:solidFill>
              <a:srgbClr val="7030A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17" hangingPunct="0"/>
            <a:r>
              <a:rPr lang="en-GB" sz="1349" b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Execution Engine </a:t>
            </a: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r>
              <a:rPr lang="en-GB" sz="1349" b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end-to-end </a:t>
            </a:r>
            <a:r>
              <a:rPr lang="en-GB" sz="1349" b="1" kern="0" dirty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  <a:sym typeface="Calibri"/>
              </a:rPr>
              <a:t>asynchronous &amp; batched based </a:t>
            </a:r>
            <a:r>
              <a:rPr lang="en-GB" sz="1349" b="1" kern="0" dirty="0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 avoids wasting CPU cycles</a:t>
            </a:r>
            <a:endParaRPr lang="en-GB" sz="1349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</p:txBody>
      </p:sp>
      <p:sp>
        <p:nvSpPr>
          <p:cNvPr id="76" name="Why your datastore may be slowing down your application?">
            <a:extLst>
              <a:ext uri="{FF2B5EF4-FFF2-40B4-BE49-F238E27FC236}">
                <a16:creationId xmlns:a16="http://schemas.microsoft.com/office/drawing/2014/main" id="{88A669E0-96EA-6241-880D-E87549C80E00}"/>
              </a:ext>
            </a:extLst>
          </p:cNvPr>
          <p:cNvSpPr txBox="1">
            <a:spLocks/>
          </p:cNvSpPr>
          <p:nvPr/>
        </p:nvSpPr>
        <p:spPr>
          <a:xfrm>
            <a:off x="2089278" y="1297498"/>
            <a:ext cx="6054641" cy="2920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01" rIns="45701" anchor="ctr">
            <a:normAutofit/>
          </a:bodyPr>
          <a:lstStyle>
            <a:lvl1pPr marL="0" marR="0" indent="0" algn="ctr" defTabSz="45262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6" b="0" i="0" u="none" strike="noStrike" cap="none" spc="0" baseline="0">
                <a:solidFill>
                  <a:srgbClr val="CF103A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>
              <a:defRPr/>
            </a:pPr>
            <a:endParaRPr lang="en-US" sz="1999" kern="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477686-89E6-45E5-BAE4-EB3F785084D2}"/>
              </a:ext>
            </a:extLst>
          </p:cNvPr>
          <p:cNvSpPr/>
          <p:nvPr/>
        </p:nvSpPr>
        <p:spPr bwMode="auto">
          <a:xfrm>
            <a:off x="1154434" y="516939"/>
            <a:ext cx="4301336" cy="1156669"/>
          </a:xfrm>
          <a:prstGeom prst="round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0" tIns="45690" rIns="91380" bIns="456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760" fontAlgn="base" hangingPunct="0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GB" sz="1100" b="1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Modern Datastores: </a:t>
            </a:r>
            <a:r>
              <a:rPr lang="en-GB" sz="1050" b="1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e.g. Microsoft FaRM </a:t>
            </a:r>
            <a:r>
              <a:rPr lang="en-GB" sz="1100" b="1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[</a:t>
            </a:r>
            <a:r>
              <a:rPr lang="en-GB" sz="900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SOSP’15, </a:t>
            </a:r>
            <a:r>
              <a:rPr lang="en-GB" sz="900" kern="0" dirty="0">
                <a:solidFill>
                  <a:srgbClr val="FFFFFF"/>
                </a:solidFill>
                <a:latin typeface="Helvetica"/>
                <a:cs typeface="Helvetica"/>
                <a:sym typeface="Calibri"/>
              </a:rPr>
              <a:t>SIGMOD '19</a:t>
            </a:r>
            <a:r>
              <a:rPr lang="en-GB" sz="1100" b="1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]</a:t>
            </a:r>
          </a:p>
          <a:p>
            <a:pPr marL="170747" indent="-170747" defTabSz="913760" fontAlgn="base" hangingPunct="0"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100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  Scalable, good perf., transactions, consistency, availability</a:t>
            </a:r>
          </a:p>
          <a:p>
            <a:pPr marL="0" lvl="1" defTabSz="457017" hangingPunct="0">
              <a:buClr>
                <a:prstClr val="black"/>
              </a:buClr>
            </a:pPr>
            <a:r>
              <a:rPr lang="en-GB" sz="1100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 -  In-memory storage</a:t>
            </a:r>
          </a:p>
          <a:p>
            <a:pPr defTabSz="457017" hangingPunct="0">
              <a:buClr>
                <a:prstClr val="black"/>
              </a:buClr>
            </a:pPr>
            <a:r>
              <a:rPr lang="en-GB" sz="1100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 -  Fast (RDMA) network</a:t>
            </a:r>
            <a:endParaRPr lang="en-US" sz="1100" kern="0" dirty="0">
              <a:solidFill>
                <a:srgbClr val="FFFFFF"/>
              </a:solidFill>
              <a:latin typeface="Helvetica"/>
              <a:ea typeface="微软雅黑" panose="020B0503020204020204" pitchFamily="34" charset="-122"/>
              <a:cs typeface="Arial"/>
              <a:sym typeface="Calibri"/>
            </a:endParaRPr>
          </a:p>
          <a:p>
            <a:pPr defTabSz="457017" hangingPunct="0">
              <a:buClr>
                <a:srgbClr val="000000"/>
              </a:buClr>
            </a:pPr>
            <a:r>
              <a:rPr lang="en-GB" sz="11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 -  </a:t>
            </a:r>
            <a:r>
              <a:rPr lang="en-GB" sz="1100" i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FaRM</a:t>
            </a:r>
            <a:r>
              <a:rPr lang="en-GB" sz="11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 </a:t>
            </a:r>
            <a:r>
              <a:rPr lang="en-GB" sz="11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ea typeface="微软雅黑" panose="020B0503020204020204" pitchFamily="34" charset="-122"/>
                <a:cs typeface="Arial"/>
                <a:sym typeface="Wingdings" panose="05000000000000000000" pitchFamily="2" charset="2"/>
              </a:rPr>
              <a:t> </a:t>
            </a:r>
            <a:r>
              <a:rPr lang="en-GB" sz="1200" b="1" u="sng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ea typeface="微软雅黑" panose="020B0503020204020204" pitchFamily="34" charset="-122"/>
                <a:cs typeface="Arial"/>
                <a:sym typeface="Wingdings" panose="05000000000000000000" pitchFamily="2" charset="2"/>
              </a:rPr>
              <a:t>140M TATP txs/sec (90 machines – 5TB)</a:t>
            </a:r>
            <a:endParaRPr lang="en-GB" sz="1100" b="1" u="sng" kern="0" dirty="0">
              <a:solidFill>
                <a:srgbClr val="000000">
                  <a:lumMod val="85000"/>
                  <a:lumOff val="15000"/>
                </a:srgbClr>
              </a:solidFill>
              <a:latin typeface="Helvetica"/>
              <a:cs typeface="Arial"/>
              <a:sym typeface="Calibri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BE922CC-69CF-41BE-8185-66E1CC2216BD}"/>
              </a:ext>
            </a:extLst>
          </p:cNvPr>
          <p:cNvSpPr/>
          <p:nvPr/>
        </p:nvSpPr>
        <p:spPr bwMode="auto">
          <a:xfrm>
            <a:off x="6061644" y="551595"/>
            <a:ext cx="4509004" cy="1122011"/>
          </a:xfrm>
          <a:prstGeom prst="round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0" tIns="45690" rIns="91380" bIns="456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760" fontAlgn="base" hangingPunct="0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GB" sz="11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Next-gen Datastores: academia + </a:t>
            </a:r>
            <a:r>
              <a:rPr lang="en-GB" sz="1100" b="1" i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Dandelion’s</a:t>
            </a:r>
            <a:r>
              <a:rPr lang="en-GB" sz="11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 goal</a:t>
            </a:r>
          </a:p>
          <a:p>
            <a:pPr marL="170747" indent="-170747" defTabSz="913760" fontAlgn="base" hangingPunct="0"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1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 Better performance, less cost, higher capacity</a:t>
            </a:r>
          </a:p>
          <a:p>
            <a:pPr defTabSz="457017" hangingPunct="0">
              <a:buClr>
                <a:prstClr val="black"/>
              </a:buClr>
            </a:pPr>
            <a:r>
              <a:rPr lang="en-GB" sz="11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 -  HW acceleration: FPGA, ASICs, smart NICs/switches</a:t>
            </a:r>
          </a:p>
          <a:p>
            <a:pPr defTabSz="457017" hangingPunct="0">
              <a:buClr>
                <a:prstClr val="black"/>
              </a:buClr>
            </a:pPr>
            <a:r>
              <a:rPr lang="en-GB" sz="11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 -  UB, CXL expansion, Disaggregated memory, PMEM</a:t>
            </a:r>
          </a:p>
          <a:p>
            <a:pPr defTabSz="457017" hangingPunct="0">
              <a:buClr>
                <a:srgbClr val="000000"/>
              </a:buClr>
            </a:pPr>
            <a:r>
              <a:rPr lang="en-GB" sz="12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 - </a:t>
            </a:r>
            <a:r>
              <a:rPr lang="en-GB" sz="1100" b="1" u="sng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More memory with less compute</a:t>
            </a:r>
            <a:r>
              <a:rPr lang="en-GB" sz="11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 </a:t>
            </a:r>
            <a:r>
              <a:rPr lang="en-GB" sz="11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 5-</a:t>
            </a:r>
            <a:r>
              <a:rPr lang="en-US" sz="11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cs typeface="Helvetica"/>
                <a:sym typeface="Wingdings" panose="05000000000000000000" pitchFamily="2" charset="2"/>
              </a:rPr>
              <a:t>40</a:t>
            </a:r>
            <a:r>
              <a:rPr lang="en-US" altLang="zh-CN" sz="11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cs typeface="Helvetica"/>
                <a:sym typeface="Wingdings" panose="05000000000000000000" pitchFamily="2" charset="2"/>
              </a:rPr>
              <a:t>TB </a:t>
            </a:r>
            <a:r>
              <a:rPr lang="en-US" altLang="zh-CN" sz="11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cs typeface="Helvetica"/>
                <a:sym typeface="Wingdings" panose="05000000000000000000" pitchFamily="2" charset="2"/>
              </a:rPr>
              <a:t>in </a:t>
            </a:r>
            <a:r>
              <a:rPr lang="en-US" altLang="zh-CN" sz="11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cs typeface="Helvetica"/>
                <a:sym typeface="Wingdings" panose="05000000000000000000" pitchFamily="2" charset="2"/>
              </a:rPr>
              <a:t>5-10 machines</a:t>
            </a:r>
            <a:endParaRPr lang="en-GB" sz="1100" b="1" u="sng" kern="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/>
            </a:endParaRP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67E387E8-3615-4A7A-82FE-E181BBC5473F}"/>
              </a:ext>
            </a:extLst>
          </p:cNvPr>
          <p:cNvSpPr/>
          <p:nvPr/>
        </p:nvSpPr>
        <p:spPr bwMode="auto">
          <a:xfrm>
            <a:off x="5011444" y="926402"/>
            <a:ext cx="1212375" cy="692423"/>
          </a:xfrm>
          <a:prstGeom prst="rightArrow">
            <a:avLst>
              <a:gd name="adj1" fmla="val 57329"/>
              <a:gd name="adj2" fmla="val 50000"/>
            </a:avLst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3760" fontAlgn="base" hangingPunct="0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sz="1200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10x leap,</a:t>
            </a:r>
          </a:p>
          <a:p>
            <a:pPr algn="ctr" defTabSz="913760" fontAlgn="base" hangingPunct="0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sz="1200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calls redesign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9BBA05-C620-40ED-8ADA-8174484C3314}"/>
              </a:ext>
            </a:extLst>
          </p:cNvPr>
          <p:cNvSpPr/>
          <p:nvPr/>
        </p:nvSpPr>
        <p:spPr>
          <a:xfrm>
            <a:off x="6491564" y="3901633"/>
            <a:ext cx="1452379" cy="1046719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17" hangingPunct="0"/>
            <a:r>
              <a:rPr lang="en-GB" sz="1349" b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Recovery</a:t>
            </a: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US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SC + FT</a:t>
            </a:r>
            <a:endParaRPr lang="en-GB" sz="1349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Decentralized</a:t>
            </a:r>
            <a:endParaRPr lang="en-US" sz="1349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US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TLA+</a:t>
            </a: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 </a:t>
            </a:r>
            <a:r>
              <a:rPr lang="en-US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verified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07E551-DB40-42B2-A433-EBDE127E6387}"/>
              </a:ext>
            </a:extLst>
          </p:cNvPr>
          <p:cNvSpPr/>
          <p:nvPr/>
        </p:nvSpPr>
        <p:spPr>
          <a:xfrm>
            <a:off x="3868144" y="3892164"/>
            <a:ext cx="2513044" cy="1037742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17" hangingPunct="0"/>
            <a:r>
              <a:rPr lang="en-GB" sz="1349" b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Transactional Protocols</a:t>
            </a: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3 protocols </a:t>
            </a: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</a:t>
            </a: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 </a:t>
            </a:r>
            <a:b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</a:b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lock-free execution phase </a:t>
            </a:r>
            <a:b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</a:b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+ fast commit (1-3RTTs)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BA28C6-A817-474C-830C-58B84A6C4B7D}"/>
              </a:ext>
            </a:extLst>
          </p:cNvPr>
          <p:cNvSpPr/>
          <p:nvPr/>
        </p:nvSpPr>
        <p:spPr>
          <a:xfrm>
            <a:off x="3868143" y="5070604"/>
            <a:ext cx="1970580" cy="852444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17" hangingPunct="0"/>
            <a:r>
              <a:rPr lang="en-GB" sz="1349" b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Network</a:t>
            </a: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RPCs-over-RDMA</a:t>
            </a:r>
            <a:endParaRPr lang="en-US" sz="1349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US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Datastore-optimized</a:t>
            </a:r>
            <a:endParaRPr lang="en-GB" sz="1349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9CE932-F930-4B60-88FA-FD3CEBECB343}"/>
              </a:ext>
            </a:extLst>
          </p:cNvPr>
          <p:cNvSpPr/>
          <p:nvPr/>
        </p:nvSpPr>
        <p:spPr>
          <a:xfrm>
            <a:off x="6050299" y="5081579"/>
            <a:ext cx="1893644" cy="844723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17" hangingPunct="0"/>
            <a:r>
              <a:rPr lang="en-GB" sz="1349" b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Data structures</a:t>
            </a:r>
            <a:endParaRPr lang="en-GB" sz="1349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Hashtable (DLHT)</a:t>
            </a: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GB" sz="1349" kern="0" dirty="0" err="1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B+tree</a:t>
            </a: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 (DLTree)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01035B2-F99A-4407-B9EF-937A87A1292D}"/>
              </a:ext>
            </a:extLst>
          </p:cNvPr>
          <p:cNvGrpSpPr/>
          <p:nvPr/>
        </p:nvGrpSpPr>
        <p:grpSpPr>
          <a:xfrm>
            <a:off x="8021275" y="4441844"/>
            <a:ext cx="2608942" cy="1690498"/>
            <a:chOff x="8570710" y="4104048"/>
            <a:chExt cx="3479949" cy="2254880"/>
          </a:xfrm>
        </p:grpSpPr>
        <p:sp>
          <p:nvSpPr>
            <p:cNvPr id="38" name="Speech Bubble: Rectangle 37">
              <a:extLst>
                <a:ext uri="{FF2B5EF4-FFF2-40B4-BE49-F238E27FC236}">
                  <a16:creationId xmlns:a16="http://schemas.microsoft.com/office/drawing/2014/main" id="{F3820F17-0E5D-49D8-8929-1923C39C95C9}"/>
                </a:ext>
              </a:extLst>
            </p:cNvPr>
            <p:cNvSpPr/>
            <p:nvPr/>
          </p:nvSpPr>
          <p:spPr bwMode="auto">
            <a:xfrm>
              <a:off x="8571584" y="4104048"/>
              <a:ext cx="3416468" cy="2224852"/>
            </a:xfrm>
            <a:prstGeom prst="wedgeRectCallout">
              <a:avLst>
                <a:gd name="adj1" fmla="val -59539"/>
                <a:gd name="adj2" fmla="val 2631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68553" tIns="34277" rIns="68553" bIns="34277" numCol="1" rtlCol="0" anchor="t" anchorCtr="0" compatLnSpc="1">
              <a:prstTxWarp prst="textNoShape">
                <a:avLst/>
              </a:prstTxWarp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GB" sz="1349" b="1" kern="0">
                <a:solidFill>
                  <a:srgbClr val="000000"/>
                </a:solidFill>
                <a:latin typeface="Arial" charset="0"/>
                <a:ea typeface="SimSun" pitchFamily="2" charset="-122"/>
                <a:cs typeface="Calibri"/>
                <a:sym typeface="Calibri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6D48A9-539D-481D-98E9-AD8EF2803E05}"/>
                </a:ext>
              </a:extLst>
            </p:cNvPr>
            <p:cNvSpPr txBox="1"/>
            <p:nvPr/>
          </p:nvSpPr>
          <p:spPr>
            <a:xfrm>
              <a:off x="8570710" y="5127821"/>
              <a:ext cx="3479949" cy="12311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457017" hangingPunct="0"/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 Fastest 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lock-free 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Hahstable 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 </a:t>
              </a:r>
            </a:p>
            <a:p>
              <a:pPr defTabSz="457017" hangingPunct="0"/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 easy persistency, HW acceleration</a:t>
              </a:r>
              <a:b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</a:b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   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&gt; 2B in-memory reqs/sec </a:t>
              </a:r>
              <a:b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</a:b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random accesses over GBs of data</a:t>
              </a:r>
              <a:endParaRPr lang="en-GB" sz="1349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38E73D7-9869-452A-80C3-72C7F6D382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94"/>
            <a:stretch/>
          </p:blipFill>
          <p:spPr>
            <a:xfrm>
              <a:off x="8741915" y="4237924"/>
              <a:ext cx="1583016" cy="89070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69CBDF8-4655-465E-8FBB-92158FCE822E}"/>
              </a:ext>
            </a:extLst>
          </p:cNvPr>
          <p:cNvGrpSpPr/>
          <p:nvPr/>
        </p:nvGrpSpPr>
        <p:grpSpPr>
          <a:xfrm>
            <a:off x="1433370" y="4346646"/>
            <a:ext cx="2207948" cy="1711917"/>
            <a:chOff x="0" y="3890535"/>
            <a:chExt cx="2945079" cy="2283448"/>
          </a:xfrm>
        </p:grpSpPr>
        <p:sp>
          <p:nvSpPr>
            <p:cNvPr id="42" name="Speech Bubble: Rectangle 41">
              <a:extLst>
                <a:ext uri="{FF2B5EF4-FFF2-40B4-BE49-F238E27FC236}">
                  <a16:creationId xmlns:a16="http://schemas.microsoft.com/office/drawing/2014/main" id="{DDE57F23-DEBE-44DA-B015-6FEA29624521}"/>
                </a:ext>
              </a:extLst>
            </p:cNvPr>
            <p:cNvSpPr/>
            <p:nvPr/>
          </p:nvSpPr>
          <p:spPr bwMode="auto">
            <a:xfrm>
              <a:off x="13529" y="3890535"/>
              <a:ext cx="2923544" cy="2283448"/>
            </a:xfrm>
            <a:prstGeom prst="wedgeRectCallout">
              <a:avLst>
                <a:gd name="adj1" fmla="val 67837"/>
                <a:gd name="adj2" fmla="val -598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68553" tIns="34277" rIns="68553" bIns="34277" numCol="1" rtlCol="0" anchor="t" anchorCtr="0" compatLnSpc="1">
              <a:prstTxWarp prst="textNoShape">
                <a:avLst/>
              </a:prstTxWarp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GB" sz="1349" b="1" kern="0">
                <a:solidFill>
                  <a:srgbClr val="000000"/>
                </a:solidFill>
                <a:latin typeface="Arial" charset="0"/>
                <a:ea typeface="SimSun" pitchFamily="2" charset="-122"/>
                <a:cs typeface="Calibri"/>
                <a:sym typeface="Calibri"/>
              </a:endParaRPr>
            </a:p>
          </p:txBody>
        </p:sp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C7F40B9F-9EED-479A-8567-D473E61DD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44" y="4093071"/>
              <a:ext cx="1436853" cy="107409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A7C0AD8-42DE-4304-A260-D246F669B157}"/>
                </a:ext>
              </a:extLst>
            </p:cNvPr>
            <p:cNvSpPr txBox="1"/>
            <p:nvPr/>
          </p:nvSpPr>
          <p:spPr>
            <a:xfrm>
              <a:off x="0" y="5193384"/>
              <a:ext cx="2945079" cy="95410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457017" hangingPunct="0"/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 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Programmability 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of </a:t>
              </a:r>
              <a:r>
                <a:rPr lang="en-US" sz="1349" i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eRPC </a:t>
              </a:r>
              <a:br>
                <a:rPr lang="en-US" sz="1349" i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349" i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[NSDI’19 – best paper]</a:t>
              </a:r>
              <a:endParaRPr lang="en-US" sz="1349" i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defTabSz="457017" hangingPunct="0"/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 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&gt;10x throughput vs. </a:t>
              </a:r>
              <a:r>
                <a:rPr lang="en-US" sz="1349" b="1" i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eRPC</a:t>
              </a:r>
              <a:endParaRPr lang="en-US" sz="1349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415C6F0-A9AE-408E-A626-256E67F35B77}"/>
              </a:ext>
            </a:extLst>
          </p:cNvPr>
          <p:cNvGrpSpPr/>
          <p:nvPr/>
        </p:nvGrpSpPr>
        <p:grpSpPr>
          <a:xfrm>
            <a:off x="2089278" y="2832005"/>
            <a:ext cx="8240721" cy="909139"/>
            <a:chOff x="656975" y="719531"/>
            <a:chExt cx="10991920" cy="1212658"/>
          </a:xfrm>
        </p:grpSpPr>
        <p:sp>
          <p:nvSpPr>
            <p:cNvPr id="48" name="Speech Bubble: Rectangle 47">
              <a:extLst>
                <a:ext uri="{FF2B5EF4-FFF2-40B4-BE49-F238E27FC236}">
                  <a16:creationId xmlns:a16="http://schemas.microsoft.com/office/drawing/2014/main" id="{EE891B0F-7201-46BB-8057-B8D73E748080}"/>
                </a:ext>
              </a:extLst>
            </p:cNvPr>
            <p:cNvSpPr/>
            <p:nvPr/>
          </p:nvSpPr>
          <p:spPr bwMode="auto">
            <a:xfrm>
              <a:off x="656975" y="719531"/>
              <a:ext cx="10991920" cy="1212658"/>
            </a:xfrm>
            <a:prstGeom prst="wedgeRectCallout">
              <a:avLst>
                <a:gd name="adj1" fmla="val -7528"/>
                <a:gd name="adj2" fmla="val 62945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68553" tIns="34277" rIns="68553" bIns="34277" numCol="1" rtlCol="0" anchor="t" anchorCtr="0" compatLnSpc="1">
              <a:prstTxWarp prst="textNoShape">
                <a:avLst/>
              </a:prstTxWarp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GB" sz="1349" b="1" kern="0">
                <a:solidFill>
                  <a:srgbClr val="000000"/>
                </a:solidFill>
                <a:latin typeface="Arial" charset="0"/>
                <a:ea typeface="SimSun" pitchFamily="2" charset="-122"/>
                <a:cs typeface="Calibri"/>
                <a:sym typeface="Calibri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96E5856-A357-4325-9AAE-2170CA35990D}"/>
                </a:ext>
              </a:extLst>
            </p:cNvPr>
            <p:cNvSpPr txBox="1"/>
            <p:nvPr/>
          </p:nvSpPr>
          <p:spPr>
            <a:xfrm>
              <a:off x="2164071" y="856152"/>
              <a:ext cx="7299434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457017" hangingPunct="0"/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   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&gt;250M 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single-server serializable multi-key txs/sec</a:t>
              </a:r>
            </a:p>
            <a:p>
              <a:pPr defTabSz="457017" hangingPunct="0"/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  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&gt;50M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distributed high avail. txs/sec 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per server 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&gt;20x Microsoft FaRM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</a:p>
            <a:p>
              <a:pPr defTabSz="457017" hangingPunct="0"/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   </a:t>
              </a:r>
              <a:r>
                <a:rPr lang="en-US" sz="1349" i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u2PC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 First protocol 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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lock-free execution + 1RTT commit</a:t>
              </a:r>
              <a:endParaRPr lang="en-GB" sz="1349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5343B8E-7EB0-4B49-BC9F-01306E90D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8950" y="975159"/>
              <a:ext cx="1017796" cy="685356"/>
            </a:xfrm>
            <a:prstGeom prst="round2DiagRect">
              <a:avLst>
                <a:gd name="adj1" fmla="val 16667"/>
                <a:gd name="adj2" fmla="val 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714146F-0020-4713-822D-B7CD69E3C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2498" y="2798475"/>
            <a:ext cx="1775828" cy="886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CB987B-41EC-4BBF-B488-DE4B63D8C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9445" y="4555166"/>
            <a:ext cx="640554" cy="67789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6CBC2E5-8626-4C77-B877-FD94316E0E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456" r="21185"/>
          <a:stretch/>
        </p:blipFill>
        <p:spPr>
          <a:xfrm>
            <a:off x="2701061" y="4667834"/>
            <a:ext cx="858504" cy="529439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9E8E32AD-EFD8-41D6-8FB6-920FB5ABB432}"/>
              </a:ext>
            </a:extLst>
          </p:cNvPr>
          <p:cNvSpPr txBox="1"/>
          <p:nvPr/>
        </p:nvSpPr>
        <p:spPr>
          <a:xfrm>
            <a:off x="212207" y="1770498"/>
            <a:ext cx="11417623" cy="4153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99" b="1" dirty="0"/>
              <a:t>Challenge: Can we achieve better performance with 10x fewer machines (compute) ?</a:t>
            </a:r>
            <a:endParaRPr lang="en-US" sz="2099" b="1" dirty="0">
              <a:sym typeface="Wingdings" panose="05000000000000000000" pitchFamily="2" charset="2"/>
            </a:endParaRPr>
          </a:p>
        </p:txBody>
      </p:sp>
      <p:sp>
        <p:nvSpPr>
          <p:cNvPr id="102" name="副标题 1">
            <a:extLst>
              <a:ext uri="{FF2B5EF4-FFF2-40B4-BE49-F238E27FC236}">
                <a16:creationId xmlns:a16="http://schemas.microsoft.com/office/drawing/2014/main" id="{B376DC42-DE35-43CE-A397-52ACDFCE224C}"/>
              </a:ext>
            </a:extLst>
          </p:cNvPr>
          <p:cNvSpPr txBox="1">
            <a:spLocks/>
          </p:cNvSpPr>
          <p:nvPr/>
        </p:nvSpPr>
        <p:spPr>
          <a:xfrm>
            <a:off x="186331" y="-18778"/>
            <a:ext cx="12187239" cy="6323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1187450" rtl="0" eaLnBrk="1" latinLnBrk="0" hangingPunct="1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900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7798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1699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5598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9497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3396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57297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51195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00" fontAlgn="ctr">
              <a:lnSpc>
                <a:spcPts val="3428"/>
              </a:lnSpc>
              <a:spcBef>
                <a:spcPts val="1000"/>
              </a:spcBef>
              <a:defRPr/>
            </a:pPr>
            <a:r>
              <a:rPr lang="en-US" altLang="zh-CN" sz="2398" b="1" dirty="0">
                <a:solidFill>
                  <a:srgbClr val="C00000"/>
                </a:solidFill>
              </a:rPr>
              <a:t>Dandelion Summary</a:t>
            </a:r>
            <a:endParaRPr lang="zh-CN" altLang="en-US" sz="2398" b="1" i="1" dirty="0">
              <a:solidFill>
                <a:srgbClr val="C00000"/>
              </a:solidFill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C69C36A-5787-4135-8AEF-4EB80519654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6164"/>
          <a:stretch/>
        </p:blipFill>
        <p:spPr>
          <a:xfrm>
            <a:off x="7043" y="3055773"/>
            <a:ext cx="2016882" cy="973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52ECC82-9A73-4CB7-BD5B-D99DD7D6834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430" t="4818" r="3932" b="15259"/>
          <a:stretch/>
        </p:blipFill>
        <p:spPr>
          <a:xfrm>
            <a:off x="10454669" y="2769675"/>
            <a:ext cx="1687130" cy="1010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7609DF4-3E83-40C4-98E8-8D32F98A90B6}"/>
              </a:ext>
            </a:extLst>
          </p:cNvPr>
          <p:cNvSpPr txBox="1"/>
          <p:nvPr/>
        </p:nvSpPr>
        <p:spPr>
          <a:xfrm>
            <a:off x="3536049" y="6027302"/>
            <a:ext cx="4584493" cy="7847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99" b="1" dirty="0"/>
              <a:t>More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11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dandelion-datastore.com</a:t>
            </a:r>
            <a:endParaRPr lang="en-US" sz="2099" b="1" dirty="0"/>
          </a:p>
          <a:p>
            <a:pPr algn="ctr"/>
            <a:r>
              <a:rPr lang="en-US" sz="2099" b="1" dirty="0"/>
              <a:t>Thanks! Questions?</a:t>
            </a:r>
            <a:endParaRPr lang="en-US" sz="2099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28845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Performance"/>
          <p:cNvSpPr txBox="1">
            <a:spLocks noGrp="1"/>
          </p:cNvSpPr>
          <p:nvPr>
            <p:ph type="title"/>
          </p:nvPr>
        </p:nvSpPr>
        <p:spPr>
          <a:xfrm>
            <a:off x="1536170" y="97708"/>
            <a:ext cx="9144000" cy="7772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Some of DLHT’s use-cases</a:t>
            </a:r>
            <a:endParaRPr dirty="0"/>
          </a:p>
        </p:txBody>
      </p:sp>
      <p:sp>
        <p:nvSpPr>
          <p:cNvPr id="22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416188" y="6542353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D5CC5C-2B13-4E02-AF78-B9D42B0376DB}"/>
              </a:ext>
            </a:extLst>
          </p:cNvPr>
          <p:cNvSpPr txBox="1"/>
          <p:nvPr/>
        </p:nvSpPr>
        <p:spPr>
          <a:xfrm>
            <a:off x="1975413" y="1305342"/>
            <a:ext cx="7886732" cy="4247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Next-gen Graph DB (HTAGAP)</a:t>
            </a:r>
          </a:p>
          <a:p>
            <a:pPr marL="742950" lvl="1" indent="-285750" defTabSz="457200" hangingPunct="0">
              <a:buFontTx/>
              <a:buChar char="-"/>
            </a:pPr>
            <a:r>
              <a:rPr lang="en-US" dirty="0"/>
              <a:t>target: routers &amp; switches (weak CPU, small memory)</a:t>
            </a:r>
          </a:p>
          <a:p>
            <a:pPr marL="742950" lvl="1" indent="-285750" defTabSz="457200" hangingPunct="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usage: </a:t>
            </a:r>
            <a:r>
              <a:rPr lang="en-US" dirty="0"/>
              <a:t>i</a:t>
            </a: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n-memory storage, caching, lock-manager</a:t>
            </a:r>
          </a:p>
          <a:p>
            <a:pPr lvl="7"/>
            <a:endParaRPr lang="en-US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lvl="7"/>
            <a:endParaRPr lang="en-US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lvl="7"/>
            <a:endParaRPr lang="en-US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defTabSz="457200" hangingPunct="0"/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Next-gen OLAP (GaussDB)</a:t>
            </a:r>
          </a:p>
          <a:p>
            <a:pPr defTabSz="457200" hangingPunct="0"/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	-  target: single- &amp; multi-node relational analytics</a:t>
            </a:r>
          </a:p>
          <a:p>
            <a:pPr defTabSz="457200" hangingPunct="0"/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	</a:t>
            </a:r>
            <a:r>
              <a:rPr lang="en-US" dirty="0"/>
              <a:t>-  usage: hash joins, hash aggregations</a:t>
            </a:r>
            <a:endParaRPr lang="en-US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defTabSz="457200" hangingPunct="0"/>
            <a:r>
              <a:rPr lang="en-US" dirty="0"/>
              <a:t>Next-gen </a:t>
            </a: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OLTP (Dandelion)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- target: </a:t>
            </a:r>
            <a:r>
              <a:rPr lang="en-US" dirty="0"/>
              <a:t>distributed fault-tolerant txns on emerging HW</a:t>
            </a:r>
            <a:endParaRPr lang="en-US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lvl="1"/>
            <a:r>
              <a:rPr lang="en-US" dirty="0"/>
              <a:t>-</a:t>
            </a: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usage: i</a:t>
            </a:r>
            <a:r>
              <a:rPr lang="en-US" dirty="0"/>
              <a:t>n-memory transactional storage</a:t>
            </a:r>
            <a:endParaRPr lang="en-US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0752DF-64A0-4CB8-97AD-113353866A06}"/>
              </a:ext>
            </a:extLst>
          </p:cNvPr>
          <p:cNvGrpSpPr/>
          <p:nvPr/>
        </p:nvGrpSpPr>
        <p:grpSpPr>
          <a:xfrm>
            <a:off x="8672808" y="1217318"/>
            <a:ext cx="1848011" cy="960528"/>
            <a:chOff x="6724206" y="965571"/>
            <a:chExt cx="1848011" cy="960528"/>
          </a:xfrm>
        </p:grpSpPr>
        <p:pic>
          <p:nvPicPr>
            <p:cNvPr id="4" name="Picture 2" descr="Graph free vector icon - Iconbolt">
              <a:extLst>
                <a:ext uri="{FF2B5EF4-FFF2-40B4-BE49-F238E27FC236}">
                  <a16:creationId xmlns:a16="http://schemas.microsoft.com/office/drawing/2014/main" id="{7BA38C1F-D3D3-4682-A958-C4D2343CE8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1689" y="965571"/>
              <a:ext cx="960528" cy="960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ore switch Vector Icons free download in SVG, PNG Format">
              <a:extLst>
                <a:ext uri="{FF2B5EF4-FFF2-40B4-BE49-F238E27FC236}">
                  <a16:creationId xmlns:a16="http://schemas.microsoft.com/office/drawing/2014/main" id="{43729FDF-9A4F-4893-AE3D-0CA94ADAB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206" y="1148845"/>
              <a:ext cx="777254" cy="777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F9962845-97E5-4523-B434-D08F27C4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1052" y="3985000"/>
            <a:ext cx="2769767" cy="238302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48D1C03-2581-430D-8D67-4A6A8262F220}"/>
              </a:ext>
            </a:extLst>
          </p:cNvPr>
          <p:cNvGrpSpPr/>
          <p:nvPr/>
        </p:nvGrpSpPr>
        <p:grpSpPr>
          <a:xfrm>
            <a:off x="8554375" y="2647293"/>
            <a:ext cx="1791373" cy="1025582"/>
            <a:chOff x="6600910" y="2748025"/>
            <a:chExt cx="1791373" cy="102558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35AA36CB-9789-4636-88CC-B53D5A4B7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5335"/>
            <a:stretch/>
          </p:blipFill>
          <p:spPr>
            <a:xfrm>
              <a:off x="6600910" y="3084392"/>
              <a:ext cx="1191350" cy="689215"/>
            </a:xfrm>
            <a:prstGeom prst="rect">
              <a:avLst/>
            </a:prstGeom>
          </p:spPr>
        </p:pic>
        <p:pic>
          <p:nvPicPr>
            <p:cNvPr id="1030" name="Picture 6" descr="Data Analytics icon PNG and SVG Vector Free Download">
              <a:extLst>
                <a:ext uri="{FF2B5EF4-FFF2-40B4-BE49-F238E27FC236}">
                  <a16:creationId xmlns:a16="http://schemas.microsoft.com/office/drawing/2014/main" id="{9C0BE00A-01F0-42C4-A7F9-27B9D4348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326" y="2748025"/>
              <a:ext cx="779957" cy="864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3594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574B496F-2928-4571-A2DE-4BF0FAA864F4}"/>
              </a:ext>
            </a:extLst>
          </p:cNvPr>
          <p:cNvSpPr/>
          <p:nvPr/>
        </p:nvSpPr>
        <p:spPr>
          <a:xfrm>
            <a:off x="1138396" y="2638967"/>
            <a:ext cx="9565247" cy="3639988"/>
          </a:xfrm>
          <a:prstGeom prst="rect">
            <a:avLst/>
          </a:prstGeom>
          <a:ln w="76200">
            <a:solidFill>
              <a:srgbClr val="7030A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17" hangingPunct="0"/>
            <a:r>
              <a:rPr lang="en-GB" sz="1349" b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Execution Engine </a:t>
            </a: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r>
              <a:rPr lang="en-GB" sz="1349" b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end-to-end </a:t>
            </a:r>
            <a:r>
              <a:rPr lang="en-GB" sz="1349" b="1" kern="0" dirty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  <a:sym typeface="Calibri"/>
              </a:rPr>
              <a:t>asynchronous &amp; batched based </a:t>
            </a:r>
            <a:r>
              <a:rPr lang="en-GB" sz="1349" b="1" kern="0" dirty="0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 avoids wasting CPU cycles</a:t>
            </a:r>
            <a:endParaRPr lang="en-GB" sz="1349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</p:txBody>
      </p:sp>
      <p:sp>
        <p:nvSpPr>
          <p:cNvPr id="76" name="Why your datastore may be slowing down your application?">
            <a:extLst>
              <a:ext uri="{FF2B5EF4-FFF2-40B4-BE49-F238E27FC236}">
                <a16:creationId xmlns:a16="http://schemas.microsoft.com/office/drawing/2014/main" id="{88A669E0-96EA-6241-880D-E87549C80E00}"/>
              </a:ext>
            </a:extLst>
          </p:cNvPr>
          <p:cNvSpPr txBox="1">
            <a:spLocks/>
          </p:cNvSpPr>
          <p:nvPr/>
        </p:nvSpPr>
        <p:spPr>
          <a:xfrm>
            <a:off x="2089278" y="1297498"/>
            <a:ext cx="6054641" cy="2920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01" rIns="45701" anchor="ctr">
            <a:normAutofit/>
          </a:bodyPr>
          <a:lstStyle>
            <a:lvl1pPr marL="0" marR="0" indent="0" algn="ctr" defTabSz="45262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6" b="0" i="0" u="none" strike="noStrike" cap="none" spc="0" baseline="0">
                <a:solidFill>
                  <a:srgbClr val="CF103A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CF103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>
              <a:defRPr/>
            </a:pPr>
            <a:endParaRPr lang="en-US" sz="1999" kern="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477686-89E6-45E5-BAE4-EB3F785084D2}"/>
              </a:ext>
            </a:extLst>
          </p:cNvPr>
          <p:cNvSpPr/>
          <p:nvPr/>
        </p:nvSpPr>
        <p:spPr bwMode="auto">
          <a:xfrm>
            <a:off x="1154434" y="516939"/>
            <a:ext cx="4301336" cy="1156669"/>
          </a:xfrm>
          <a:prstGeom prst="round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0" tIns="45690" rIns="91380" bIns="456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760" fontAlgn="base" hangingPunct="0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GB" sz="1100" b="1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Modern Datastores: </a:t>
            </a:r>
            <a:r>
              <a:rPr lang="en-GB" sz="1050" b="1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e.g. Microsoft FaRM </a:t>
            </a:r>
            <a:r>
              <a:rPr lang="en-GB" sz="1100" b="1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[</a:t>
            </a:r>
            <a:r>
              <a:rPr lang="en-GB" sz="900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SOSP’15, </a:t>
            </a:r>
            <a:r>
              <a:rPr lang="en-GB" sz="900" kern="0" dirty="0">
                <a:solidFill>
                  <a:srgbClr val="FFFFFF"/>
                </a:solidFill>
                <a:latin typeface="Helvetica"/>
                <a:cs typeface="Helvetica"/>
                <a:sym typeface="Calibri"/>
              </a:rPr>
              <a:t>SIGMOD '19</a:t>
            </a:r>
            <a:r>
              <a:rPr lang="en-GB" sz="1100" b="1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]</a:t>
            </a:r>
          </a:p>
          <a:p>
            <a:pPr marL="170747" indent="-170747" defTabSz="913760" fontAlgn="base" hangingPunct="0"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100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  Scalable, good perf., transactions, consistency, availability</a:t>
            </a:r>
          </a:p>
          <a:p>
            <a:pPr marL="0" lvl="1" defTabSz="457017" hangingPunct="0">
              <a:buClr>
                <a:prstClr val="black"/>
              </a:buClr>
            </a:pPr>
            <a:r>
              <a:rPr lang="en-GB" sz="1100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 -  In-memory storage</a:t>
            </a:r>
          </a:p>
          <a:p>
            <a:pPr defTabSz="457017" hangingPunct="0">
              <a:buClr>
                <a:prstClr val="black"/>
              </a:buClr>
            </a:pPr>
            <a:r>
              <a:rPr lang="en-GB" sz="1100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 -  Fast (RDMA) network</a:t>
            </a:r>
            <a:endParaRPr lang="en-US" sz="1100" kern="0" dirty="0">
              <a:solidFill>
                <a:srgbClr val="FFFFFF"/>
              </a:solidFill>
              <a:latin typeface="Helvetica"/>
              <a:ea typeface="微软雅黑" panose="020B0503020204020204" pitchFamily="34" charset="-122"/>
              <a:cs typeface="Arial"/>
              <a:sym typeface="Calibri"/>
            </a:endParaRPr>
          </a:p>
          <a:p>
            <a:pPr defTabSz="457017" hangingPunct="0">
              <a:buClr>
                <a:srgbClr val="000000"/>
              </a:buClr>
            </a:pPr>
            <a:r>
              <a:rPr lang="en-GB" sz="11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 -  </a:t>
            </a:r>
            <a:r>
              <a:rPr lang="en-GB" sz="1100" i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FaRM</a:t>
            </a:r>
            <a:r>
              <a:rPr lang="en-GB" sz="11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ea typeface="微软雅黑" panose="020B0503020204020204" pitchFamily="34" charset="-122"/>
                <a:cs typeface="Arial"/>
                <a:sym typeface="Calibri"/>
              </a:rPr>
              <a:t> </a:t>
            </a:r>
            <a:r>
              <a:rPr lang="en-GB" sz="11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ea typeface="微软雅黑" panose="020B0503020204020204" pitchFamily="34" charset="-122"/>
                <a:cs typeface="Arial"/>
                <a:sym typeface="Wingdings" panose="05000000000000000000" pitchFamily="2" charset="2"/>
              </a:rPr>
              <a:t> </a:t>
            </a:r>
            <a:r>
              <a:rPr lang="en-GB" sz="1200" b="1" u="sng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ea typeface="微软雅黑" panose="020B0503020204020204" pitchFamily="34" charset="-122"/>
                <a:cs typeface="Arial"/>
                <a:sym typeface="Wingdings" panose="05000000000000000000" pitchFamily="2" charset="2"/>
              </a:rPr>
              <a:t>140M TATP txs/sec (90 machines – 5TB)</a:t>
            </a:r>
            <a:endParaRPr lang="en-GB" sz="1100" b="1" u="sng" kern="0" dirty="0">
              <a:solidFill>
                <a:srgbClr val="000000">
                  <a:lumMod val="85000"/>
                  <a:lumOff val="15000"/>
                </a:srgbClr>
              </a:solidFill>
              <a:latin typeface="Helvetica"/>
              <a:cs typeface="Arial"/>
              <a:sym typeface="Calibri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BE922CC-69CF-41BE-8185-66E1CC2216BD}"/>
              </a:ext>
            </a:extLst>
          </p:cNvPr>
          <p:cNvSpPr/>
          <p:nvPr/>
        </p:nvSpPr>
        <p:spPr bwMode="auto">
          <a:xfrm>
            <a:off x="6061644" y="551595"/>
            <a:ext cx="4509004" cy="1122011"/>
          </a:xfrm>
          <a:prstGeom prst="round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0" tIns="45690" rIns="91380" bIns="456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760" fontAlgn="base" hangingPunct="0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GB" sz="11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Next-gen Datastores: academia + </a:t>
            </a:r>
            <a:r>
              <a:rPr lang="en-GB" sz="1100" b="1" i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Dandelion’s</a:t>
            </a:r>
            <a:r>
              <a:rPr lang="en-GB" sz="11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 goal</a:t>
            </a:r>
          </a:p>
          <a:p>
            <a:pPr marL="170747" indent="-170747" defTabSz="913760" fontAlgn="base" hangingPunct="0"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1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 Better performance, less cost, higher capacity</a:t>
            </a:r>
          </a:p>
          <a:p>
            <a:pPr defTabSz="457017" hangingPunct="0">
              <a:buClr>
                <a:prstClr val="black"/>
              </a:buClr>
            </a:pPr>
            <a:r>
              <a:rPr lang="en-GB" sz="11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 -  HW acceleration: FPGA, ASICs, smart NICs/switches</a:t>
            </a:r>
          </a:p>
          <a:p>
            <a:pPr defTabSz="457017" hangingPunct="0">
              <a:buClr>
                <a:prstClr val="black"/>
              </a:buClr>
            </a:pPr>
            <a:r>
              <a:rPr lang="en-GB" sz="11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 -  UB, CXL expansion, Disaggregated memory, PMEM</a:t>
            </a:r>
          </a:p>
          <a:p>
            <a:pPr defTabSz="457017" hangingPunct="0">
              <a:buClr>
                <a:srgbClr val="000000"/>
              </a:buClr>
            </a:pPr>
            <a:r>
              <a:rPr lang="en-GB" sz="12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 - </a:t>
            </a:r>
            <a:r>
              <a:rPr lang="en-GB" sz="1100" b="1" u="sng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More memory with less compute</a:t>
            </a:r>
            <a:r>
              <a:rPr lang="en-GB" sz="11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 </a:t>
            </a:r>
            <a:r>
              <a:rPr lang="en-GB" sz="11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 5-</a:t>
            </a:r>
            <a:r>
              <a:rPr lang="en-US" sz="11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cs typeface="Helvetica"/>
                <a:sym typeface="Wingdings" panose="05000000000000000000" pitchFamily="2" charset="2"/>
              </a:rPr>
              <a:t>40</a:t>
            </a:r>
            <a:r>
              <a:rPr lang="en-US" altLang="zh-CN" sz="11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cs typeface="Helvetica"/>
                <a:sym typeface="Wingdings" panose="05000000000000000000" pitchFamily="2" charset="2"/>
              </a:rPr>
              <a:t>TB </a:t>
            </a:r>
            <a:r>
              <a:rPr lang="en-US" altLang="zh-CN" sz="11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cs typeface="Helvetica"/>
                <a:sym typeface="Wingdings" panose="05000000000000000000" pitchFamily="2" charset="2"/>
              </a:rPr>
              <a:t>in </a:t>
            </a:r>
            <a:r>
              <a:rPr lang="en-US" altLang="zh-CN" sz="11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/>
                <a:cs typeface="Helvetica"/>
                <a:sym typeface="Wingdings" panose="05000000000000000000" pitchFamily="2" charset="2"/>
              </a:rPr>
              <a:t>5-10 machines</a:t>
            </a:r>
            <a:endParaRPr lang="en-GB" sz="1100" b="1" u="sng" kern="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/>
            </a:endParaRP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67E387E8-3615-4A7A-82FE-E181BBC5473F}"/>
              </a:ext>
            </a:extLst>
          </p:cNvPr>
          <p:cNvSpPr/>
          <p:nvPr/>
        </p:nvSpPr>
        <p:spPr bwMode="auto">
          <a:xfrm>
            <a:off x="5011444" y="926402"/>
            <a:ext cx="1125011" cy="542833"/>
          </a:xfrm>
          <a:prstGeom prst="rightArrow">
            <a:avLst>
              <a:gd name="adj1" fmla="val 57329"/>
              <a:gd name="adj2" fmla="val 50000"/>
            </a:avLst>
          </a:prstGeom>
          <a:solidFill>
            <a:schemeClr val="accent1">
              <a:lumMod val="75000"/>
            </a:schemeClr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3760" fontAlgn="base" hangingPunct="0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sz="1200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10x leap,</a:t>
            </a:r>
          </a:p>
          <a:p>
            <a:pPr algn="ctr" defTabSz="913760" fontAlgn="base" hangingPunct="0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sz="1200" kern="0" dirty="0">
                <a:solidFill>
                  <a:srgbClr val="FFFFFF"/>
                </a:solidFill>
                <a:latin typeface="Helvetica"/>
                <a:ea typeface="微软雅黑" panose="020B0503020204020204" pitchFamily="34" charset="-122"/>
                <a:cs typeface="Arial" panose="020B0604020202020204" pitchFamily="34" charset="0"/>
                <a:sym typeface="Calibri"/>
              </a:rPr>
              <a:t>calls redesign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9BBA05-C620-40ED-8ADA-8174484C3314}"/>
              </a:ext>
            </a:extLst>
          </p:cNvPr>
          <p:cNvSpPr/>
          <p:nvPr/>
        </p:nvSpPr>
        <p:spPr>
          <a:xfrm>
            <a:off x="6491564" y="3901633"/>
            <a:ext cx="1452379" cy="1046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17" hangingPunct="0"/>
            <a:r>
              <a:rPr lang="en-GB" sz="1349" b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Recovery</a:t>
            </a: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US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SC + FT</a:t>
            </a:r>
            <a:endParaRPr lang="en-GB" sz="1349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Decentralized</a:t>
            </a:r>
            <a:endParaRPr lang="en-US" sz="1349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US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TLA+</a:t>
            </a: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 </a:t>
            </a:r>
            <a:r>
              <a:rPr lang="en-US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verified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07E551-DB40-42B2-A433-EBDE127E6387}"/>
              </a:ext>
            </a:extLst>
          </p:cNvPr>
          <p:cNvSpPr/>
          <p:nvPr/>
        </p:nvSpPr>
        <p:spPr>
          <a:xfrm>
            <a:off x="3868144" y="3892164"/>
            <a:ext cx="2513044" cy="1037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17" hangingPunct="0"/>
            <a:r>
              <a:rPr lang="en-GB" sz="1349" b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Transactional Protocols</a:t>
            </a: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3 protocols </a:t>
            </a: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</a:t>
            </a: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 </a:t>
            </a:r>
            <a:b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</a:b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lock-free execution phase </a:t>
            </a:r>
            <a:b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</a:b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+ fast commit (1-3RTTs)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BA28C6-A817-474C-830C-58B84A6C4B7D}"/>
              </a:ext>
            </a:extLst>
          </p:cNvPr>
          <p:cNvSpPr/>
          <p:nvPr/>
        </p:nvSpPr>
        <p:spPr>
          <a:xfrm>
            <a:off x="3868143" y="5070604"/>
            <a:ext cx="1970580" cy="8524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17" hangingPunct="0"/>
            <a:r>
              <a:rPr lang="en-GB" sz="1349" b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Network</a:t>
            </a: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RPCs-over-RDMA</a:t>
            </a:r>
            <a:endParaRPr lang="en-US" sz="1349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US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Datastore-optimized</a:t>
            </a:r>
            <a:endParaRPr lang="en-GB" sz="1349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9CE932-F930-4B60-88FA-FD3CEBECB343}"/>
              </a:ext>
            </a:extLst>
          </p:cNvPr>
          <p:cNvSpPr/>
          <p:nvPr/>
        </p:nvSpPr>
        <p:spPr>
          <a:xfrm>
            <a:off x="6050299" y="5081579"/>
            <a:ext cx="1893644" cy="8447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17" hangingPunct="0"/>
            <a:r>
              <a:rPr lang="en-GB" sz="1349" b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Data structures</a:t>
            </a:r>
            <a:endParaRPr lang="en-GB" sz="1349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Hashtable (DLHT)</a:t>
            </a:r>
          </a:p>
          <a:p>
            <a:pPr marL="214227" indent="-214227" defTabSz="457017" hangingPunct="0">
              <a:buFont typeface="Arial" panose="020B0604020202020204" pitchFamily="34" charset="0"/>
              <a:buChar char="•"/>
            </a:pPr>
            <a:r>
              <a:rPr lang="en-GB" sz="1349" kern="0" dirty="0" err="1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B+tree</a:t>
            </a:r>
            <a:r>
              <a:rPr lang="en-GB" sz="1349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 (DLTree)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01035B2-F99A-4407-B9EF-937A87A1292D}"/>
              </a:ext>
            </a:extLst>
          </p:cNvPr>
          <p:cNvGrpSpPr/>
          <p:nvPr/>
        </p:nvGrpSpPr>
        <p:grpSpPr>
          <a:xfrm>
            <a:off x="8021929" y="4441844"/>
            <a:ext cx="2681713" cy="1675750"/>
            <a:chOff x="8571584" y="4104048"/>
            <a:chExt cx="3577015" cy="223520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38E73D7-9869-452A-80C3-72C7F6D382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94"/>
            <a:stretch/>
          </p:blipFill>
          <p:spPr>
            <a:xfrm>
              <a:off x="8741915" y="4237924"/>
              <a:ext cx="1583016" cy="890702"/>
            </a:xfrm>
            <a:prstGeom prst="rect">
              <a:avLst/>
            </a:prstGeom>
          </p:spPr>
        </p:pic>
        <p:sp>
          <p:nvSpPr>
            <p:cNvPr id="38" name="Speech Bubble: Rectangle 37">
              <a:extLst>
                <a:ext uri="{FF2B5EF4-FFF2-40B4-BE49-F238E27FC236}">
                  <a16:creationId xmlns:a16="http://schemas.microsoft.com/office/drawing/2014/main" id="{F3820F17-0E5D-49D8-8929-1923C39C95C9}"/>
                </a:ext>
              </a:extLst>
            </p:cNvPr>
            <p:cNvSpPr/>
            <p:nvPr/>
          </p:nvSpPr>
          <p:spPr bwMode="auto">
            <a:xfrm>
              <a:off x="8571584" y="4104048"/>
              <a:ext cx="3416468" cy="2224852"/>
            </a:xfrm>
            <a:prstGeom prst="wedgeRectCallout">
              <a:avLst>
                <a:gd name="adj1" fmla="val -59539"/>
                <a:gd name="adj2" fmla="val 26310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53" tIns="34277" rIns="68553" bIns="34277" numCol="1" rtlCol="0" anchor="t" anchorCtr="0" compatLnSpc="1">
              <a:prstTxWarp prst="textNoShape">
                <a:avLst/>
              </a:prstTxWarp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GB" sz="1349" b="1" kern="0">
                <a:solidFill>
                  <a:srgbClr val="000000"/>
                </a:solidFill>
                <a:latin typeface="Arial" charset="0"/>
                <a:ea typeface="SimSun" pitchFamily="2" charset="-122"/>
                <a:cs typeface="Calibri"/>
                <a:sym typeface="Calibri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6D48A9-539D-481D-98E9-AD8EF2803E05}"/>
                </a:ext>
              </a:extLst>
            </p:cNvPr>
            <p:cNvSpPr txBox="1"/>
            <p:nvPr/>
          </p:nvSpPr>
          <p:spPr>
            <a:xfrm>
              <a:off x="8610052" y="5108149"/>
              <a:ext cx="353854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017" hangingPunct="0"/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 Fastest 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lock-free 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Hahstable 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 </a:t>
              </a:r>
            </a:p>
            <a:p>
              <a:pPr defTabSz="457017" hangingPunct="0"/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 easy persistency, HW acceleration</a:t>
              </a:r>
              <a:b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</a:b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   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&gt; 2B in-memory reqs/sec </a:t>
              </a:r>
              <a:b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</a:b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random accesses over GBs of data</a:t>
              </a:r>
              <a:endParaRPr lang="en-GB" sz="1349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69CBDF8-4655-465E-8FBB-92158FCE822E}"/>
              </a:ext>
            </a:extLst>
          </p:cNvPr>
          <p:cNvGrpSpPr/>
          <p:nvPr/>
        </p:nvGrpSpPr>
        <p:grpSpPr>
          <a:xfrm>
            <a:off x="1433370" y="4346646"/>
            <a:ext cx="2207948" cy="1711917"/>
            <a:chOff x="0" y="3890535"/>
            <a:chExt cx="2945079" cy="2283448"/>
          </a:xfrm>
        </p:grpSpPr>
        <p:sp>
          <p:nvSpPr>
            <p:cNvPr id="42" name="Speech Bubble: Rectangle 41">
              <a:extLst>
                <a:ext uri="{FF2B5EF4-FFF2-40B4-BE49-F238E27FC236}">
                  <a16:creationId xmlns:a16="http://schemas.microsoft.com/office/drawing/2014/main" id="{DDE57F23-DEBE-44DA-B015-6FEA29624521}"/>
                </a:ext>
              </a:extLst>
            </p:cNvPr>
            <p:cNvSpPr/>
            <p:nvPr/>
          </p:nvSpPr>
          <p:spPr bwMode="auto">
            <a:xfrm>
              <a:off x="13529" y="3890535"/>
              <a:ext cx="2923544" cy="2283448"/>
            </a:xfrm>
            <a:prstGeom prst="wedgeRectCallout">
              <a:avLst>
                <a:gd name="adj1" fmla="val 67837"/>
                <a:gd name="adj2" fmla="val -598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53" tIns="34277" rIns="68553" bIns="34277" numCol="1" rtlCol="0" anchor="t" anchorCtr="0" compatLnSpc="1">
              <a:prstTxWarp prst="textNoShape">
                <a:avLst/>
              </a:prstTxWarp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GB" sz="1349" b="1" kern="0">
                <a:solidFill>
                  <a:srgbClr val="000000"/>
                </a:solidFill>
                <a:latin typeface="Arial" charset="0"/>
                <a:ea typeface="SimSun" pitchFamily="2" charset="-122"/>
                <a:cs typeface="Calibri"/>
                <a:sym typeface="Calibri"/>
              </a:endParaRPr>
            </a:p>
          </p:txBody>
        </p:sp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C7F40B9F-9EED-479A-8567-D473E61DD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44" y="4093071"/>
              <a:ext cx="1436853" cy="1074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A7C0AD8-42DE-4304-A260-D246F669B157}"/>
                </a:ext>
              </a:extLst>
            </p:cNvPr>
            <p:cNvSpPr txBox="1"/>
            <p:nvPr/>
          </p:nvSpPr>
          <p:spPr>
            <a:xfrm>
              <a:off x="0" y="5193384"/>
              <a:ext cx="294507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017" hangingPunct="0"/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 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Programmability 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of </a:t>
              </a:r>
              <a:r>
                <a:rPr lang="en-US" sz="1349" i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eRPC </a:t>
              </a:r>
              <a:br>
                <a:rPr lang="en-US" sz="1349" i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349" i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[NSDI’19 – best paper]</a:t>
              </a:r>
              <a:endParaRPr lang="en-US" sz="1349" i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defTabSz="457017" hangingPunct="0"/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 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&gt;10x throughput vs. </a:t>
              </a:r>
              <a:r>
                <a:rPr lang="en-US" sz="1349" b="1" i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eRPC</a:t>
              </a:r>
              <a:endParaRPr lang="en-US" sz="1349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415C6F0-A9AE-408E-A626-256E67F35B77}"/>
              </a:ext>
            </a:extLst>
          </p:cNvPr>
          <p:cNvGrpSpPr/>
          <p:nvPr/>
        </p:nvGrpSpPr>
        <p:grpSpPr>
          <a:xfrm>
            <a:off x="2089278" y="2832005"/>
            <a:ext cx="8240721" cy="909139"/>
            <a:chOff x="656975" y="719531"/>
            <a:chExt cx="10991920" cy="1212658"/>
          </a:xfrm>
        </p:grpSpPr>
        <p:sp>
          <p:nvSpPr>
            <p:cNvPr id="48" name="Speech Bubble: Rectangle 47">
              <a:extLst>
                <a:ext uri="{FF2B5EF4-FFF2-40B4-BE49-F238E27FC236}">
                  <a16:creationId xmlns:a16="http://schemas.microsoft.com/office/drawing/2014/main" id="{EE891B0F-7201-46BB-8057-B8D73E748080}"/>
                </a:ext>
              </a:extLst>
            </p:cNvPr>
            <p:cNvSpPr/>
            <p:nvPr/>
          </p:nvSpPr>
          <p:spPr bwMode="auto">
            <a:xfrm>
              <a:off x="656975" y="719531"/>
              <a:ext cx="10991920" cy="1212658"/>
            </a:xfrm>
            <a:prstGeom prst="wedgeRectCallout">
              <a:avLst>
                <a:gd name="adj1" fmla="val -7528"/>
                <a:gd name="adj2" fmla="val 62945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53" tIns="34277" rIns="68553" bIns="34277" numCol="1" rtlCol="0" anchor="t" anchorCtr="0" compatLnSpc="1">
              <a:prstTxWarp prst="textNoShape">
                <a:avLst/>
              </a:prstTxWarp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GB" sz="1349" b="1" kern="0">
                <a:solidFill>
                  <a:srgbClr val="000000"/>
                </a:solidFill>
                <a:latin typeface="Arial" charset="0"/>
                <a:ea typeface="SimSun" pitchFamily="2" charset="-122"/>
                <a:cs typeface="Calibri"/>
                <a:sym typeface="Calibri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96E5856-A357-4325-9AAE-2170CA35990D}"/>
                </a:ext>
              </a:extLst>
            </p:cNvPr>
            <p:cNvSpPr txBox="1"/>
            <p:nvPr/>
          </p:nvSpPr>
          <p:spPr>
            <a:xfrm>
              <a:off x="2164071" y="856152"/>
              <a:ext cx="72994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017" hangingPunct="0"/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   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&gt;250M 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single-server serializable multi-key txs/sec</a:t>
              </a:r>
            </a:p>
            <a:p>
              <a:pPr defTabSz="457017" hangingPunct="0"/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  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&gt;50M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distributed high avail. txs/sec 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per server 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1349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&gt;20x Microsoft FaRM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</a:p>
            <a:p>
              <a:pPr defTabSz="457017" hangingPunct="0"/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   </a:t>
              </a:r>
              <a:r>
                <a:rPr lang="en-US" sz="1349" i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u2PC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 First protocol 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</a:t>
              </a:r>
              <a:r>
                <a:rPr lang="en-US" sz="1349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lock-free execution + 1RTT commit</a:t>
              </a:r>
              <a:endParaRPr lang="en-GB" sz="1349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5343B8E-7EB0-4B49-BC9F-01306E90D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8950" y="975159"/>
              <a:ext cx="1017796" cy="68535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714146F-0020-4713-822D-B7CD69E3C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2498" y="2798475"/>
            <a:ext cx="1775828" cy="886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CB987B-41EC-4BBF-B488-DE4B63D8C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9445" y="4555166"/>
            <a:ext cx="640554" cy="67789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6CBC2E5-8626-4C77-B877-FD94316E0E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456" r="21185"/>
          <a:stretch/>
        </p:blipFill>
        <p:spPr>
          <a:xfrm>
            <a:off x="2701061" y="4667834"/>
            <a:ext cx="858504" cy="529439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2FE4E09D-EB7D-4927-B282-B6183C22774D}"/>
              </a:ext>
            </a:extLst>
          </p:cNvPr>
          <p:cNvSpPr txBox="1"/>
          <p:nvPr/>
        </p:nvSpPr>
        <p:spPr>
          <a:xfrm>
            <a:off x="186331" y="6159865"/>
            <a:ext cx="1165945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Great output … One more thing: Dandelion’s building blocks also benefit numerous use-cases!</a:t>
            </a:r>
            <a:endParaRPr lang="en-US" sz="2000" b="1" dirty="0">
              <a:sym typeface="Wingdings" panose="05000000000000000000" pitchFamily="2" charset="2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E8E32AD-EFD8-41D6-8FB6-920FB5ABB432}"/>
              </a:ext>
            </a:extLst>
          </p:cNvPr>
          <p:cNvSpPr txBox="1"/>
          <p:nvPr/>
        </p:nvSpPr>
        <p:spPr>
          <a:xfrm>
            <a:off x="212207" y="1770498"/>
            <a:ext cx="11417623" cy="4153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99" b="1" dirty="0"/>
              <a:t>Challenge: Can we achieve better performance with 10x fewer machines (compute) ?</a:t>
            </a:r>
            <a:endParaRPr lang="en-US" sz="2099" b="1" dirty="0">
              <a:sym typeface="Wingdings" panose="05000000000000000000" pitchFamily="2" charset="2"/>
            </a:endParaRPr>
          </a:p>
        </p:txBody>
      </p:sp>
      <p:sp>
        <p:nvSpPr>
          <p:cNvPr id="102" name="副标题 1">
            <a:extLst>
              <a:ext uri="{FF2B5EF4-FFF2-40B4-BE49-F238E27FC236}">
                <a16:creationId xmlns:a16="http://schemas.microsoft.com/office/drawing/2014/main" id="{B376DC42-DE35-43CE-A397-52ACDFCE224C}"/>
              </a:ext>
            </a:extLst>
          </p:cNvPr>
          <p:cNvSpPr txBox="1">
            <a:spLocks/>
          </p:cNvSpPr>
          <p:nvPr/>
        </p:nvSpPr>
        <p:spPr>
          <a:xfrm>
            <a:off x="186331" y="-18778"/>
            <a:ext cx="12187239" cy="6323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1187450" rtl="0" eaLnBrk="1" latinLnBrk="0" hangingPunct="1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900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7798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1699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5598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9497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3396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57297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51195" indent="0" algn="ctr" defTabSz="1187450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00" fontAlgn="ctr">
              <a:lnSpc>
                <a:spcPts val="3428"/>
              </a:lnSpc>
              <a:spcBef>
                <a:spcPts val="1000"/>
              </a:spcBef>
              <a:defRPr/>
            </a:pPr>
            <a:r>
              <a:rPr lang="en-US" altLang="zh-CN" sz="2398" b="1" dirty="0">
                <a:solidFill>
                  <a:srgbClr val="C00000"/>
                </a:solidFill>
              </a:rPr>
              <a:t>Summary of Dandelion</a:t>
            </a:r>
            <a:endParaRPr lang="zh-CN" altLang="en-US" sz="2398" b="1" i="1" dirty="0">
              <a:solidFill>
                <a:srgbClr val="C00000"/>
              </a:solidFill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C69C36A-5787-4135-8AEF-4EB80519654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6164"/>
          <a:stretch/>
        </p:blipFill>
        <p:spPr>
          <a:xfrm>
            <a:off x="7043" y="3055773"/>
            <a:ext cx="2016882" cy="97376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61B93E1-15BB-4E63-B74F-97CFE728BB86}"/>
              </a:ext>
            </a:extLst>
          </p:cNvPr>
          <p:cNvGrpSpPr/>
          <p:nvPr/>
        </p:nvGrpSpPr>
        <p:grpSpPr>
          <a:xfrm>
            <a:off x="639864" y="4261375"/>
            <a:ext cx="10628874" cy="1262686"/>
            <a:chOff x="902844" y="4276678"/>
            <a:chExt cx="10633026" cy="1263179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258D4CE-A04F-4A57-8333-102D5E8B781F}"/>
                </a:ext>
              </a:extLst>
            </p:cNvPr>
            <p:cNvGrpSpPr/>
            <p:nvPr/>
          </p:nvGrpSpPr>
          <p:grpSpPr>
            <a:xfrm>
              <a:off x="902844" y="4283306"/>
              <a:ext cx="10633026" cy="1256551"/>
              <a:chOff x="417075" y="4601174"/>
              <a:chExt cx="10633026" cy="1256551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2E911EC0-2574-428B-A628-D23F19911CA3}"/>
                  </a:ext>
                </a:extLst>
              </p:cNvPr>
              <p:cNvGrpSpPr/>
              <p:nvPr/>
            </p:nvGrpSpPr>
            <p:grpSpPr>
              <a:xfrm>
                <a:off x="417075" y="4601174"/>
                <a:ext cx="10633026" cy="1235370"/>
                <a:chOff x="-908110" y="9543662"/>
                <a:chExt cx="9641290" cy="1235370"/>
              </a:xfrm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4EB61153-DDA8-417E-A8CF-97EC9CC58785}"/>
                    </a:ext>
                  </a:extLst>
                </p:cNvPr>
                <p:cNvSpPr/>
                <p:nvPr/>
              </p:nvSpPr>
              <p:spPr bwMode="auto">
                <a:xfrm>
                  <a:off x="-908110" y="9575473"/>
                  <a:ext cx="9641290" cy="1203559"/>
                </a:xfrm>
                <a:prstGeom prst="roundRect">
                  <a:avLst/>
                </a:prstGeom>
                <a:ln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380" tIns="45690" rIns="91380" bIns="456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376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</a:pPr>
                  <a:endParaRPr lang="en-GB" sz="1100" b="1" u="sng" kern="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Helvetica"/>
                    <a:cs typeface="Arial"/>
                    <a:sym typeface="Calibri"/>
                  </a:endParaRPr>
                </a:p>
              </p:txBody>
            </p: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0D6509DE-9671-4977-AD5C-E6643B7A5FFC}"/>
                    </a:ext>
                  </a:extLst>
                </p:cNvPr>
                <p:cNvGrpSpPr/>
                <p:nvPr/>
              </p:nvGrpSpPr>
              <p:grpSpPr>
                <a:xfrm>
                  <a:off x="-673351" y="9543662"/>
                  <a:ext cx="9127702" cy="945469"/>
                  <a:chOff x="-673351" y="9543662"/>
                  <a:chExt cx="9127702" cy="945469"/>
                </a:xfrm>
              </p:grpSpPr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8C61DCC3-5F24-41D3-9A87-9B30B91CE0CC}"/>
                      </a:ext>
                    </a:extLst>
                  </p:cNvPr>
                  <p:cNvGrpSpPr/>
                  <p:nvPr/>
                </p:nvGrpSpPr>
                <p:grpSpPr>
                  <a:xfrm>
                    <a:off x="-673351" y="9545459"/>
                    <a:ext cx="1792556" cy="943672"/>
                    <a:chOff x="5863145" y="3222847"/>
                    <a:chExt cx="1792556" cy="943672"/>
                  </a:xfrm>
                </p:grpSpPr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0C6F8BE6-8637-429F-AEBB-99540B3408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57498" y="3222847"/>
                      <a:ext cx="1348214" cy="369330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01" tIns="45701" rIns="45701" bIns="45701" numCol="1" spcCol="38100" rtlCol="0" anchor="t">
                      <a:spAutoFit/>
                    </a:bodyPr>
                    <a:lstStyle/>
                    <a:p>
                      <a:pPr algn="ctr" defTabSz="457017" hangingPunct="0"/>
                      <a:r>
                        <a:rPr lang="en-US" sz="1799" b="1" kern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[HPDC’24]</a:t>
                      </a:r>
                      <a:endParaRPr lang="en-GB" sz="1799" b="1" kern="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pic>
                  <p:nvPicPr>
                    <p:cNvPr id="99" name="Picture 98">
                      <a:extLst>
                        <a:ext uri="{FF2B5EF4-FFF2-40B4-BE49-F238E27FC236}">
                          <a16:creationId xmlns:a16="http://schemas.microsoft.com/office/drawing/2014/main" id="{FAE9BDFD-83D5-4CCB-9EC7-1C888F212AD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0"/>
                    <a:srcRect b="71282"/>
                    <a:stretch/>
                  </p:blipFill>
                  <p:spPr>
                    <a:xfrm>
                      <a:off x="5863145" y="3538846"/>
                      <a:ext cx="1792556" cy="62767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798C23ED-F647-4A09-AADF-2AC13C2D426D}"/>
                      </a:ext>
                    </a:extLst>
                  </p:cNvPr>
                  <p:cNvGrpSpPr/>
                  <p:nvPr/>
                </p:nvGrpSpPr>
                <p:grpSpPr>
                  <a:xfrm>
                    <a:off x="1152576" y="9623416"/>
                    <a:ext cx="2125364" cy="857668"/>
                    <a:chOff x="1140803" y="7850726"/>
                    <a:chExt cx="2125364" cy="857668"/>
                  </a:xfrm>
                </p:grpSpPr>
                <p:grpSp>
                  <p:nvGrpSpPr>
                    <p:cNvPr id="94" name="Group 93">
                      <a:extLst>
                        <a:ext uri="{FF2B5EF4-FFF2-40B4-BE49-F238E27FC236}">
                          <a16:creationId xmlns:a16="http://schemas.microsoft.com/office/drawing/2014/main" id="{312FE8CF-DDA9-47AC-89DB-727B37A11F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40803" y="7892775"/>
                      <a:ext cx="2077721" cy="815619"/>
                      <a:chOff x="1140803" y="7892775"/>
                      <a:chExt cx="2077721" cy="815619"/>
                    </a:xfrm>
                  </p:grpSpPr>
                  <p:sp>
                    <p:nvSpPr>
                      <p:cNvPr id="96" name="TextBox 95">
                        <a:extLst>
                          <a:ext uri="{FF2B5EF4-FFF2-40B4-BE49-F238E27FC236}">
                            <a16:creationId xmlns:a16="http://schemas.microsoft.com/office/drawing/2014/main" id="{A5718095-0301-4889-8259-A7B3B935B59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40803" y="7892775"/>
                        <a:ext cx="1976429" cy="338552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sp3d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  <p:txBody>
                      <a:bodyPr rot="0" spcFirstLastPara="1" vertOverflow="overflow" horzOverflow="overflow" vert="horz" wrap="square" lIns="45701" tIns="45701" rIns="45701" bIns="45701" numCol="1" spcCol="38100" rtlCol="0" anchor="t">
                        <a:spAutoFit/>
                      </a:bodyPr>
                      <a:lstStyle/>
                      <a:p>
                        <a:pPr algn="ctr" defTabSz="457017" hangingPunct="0"/>
                        <a:r>
                          <a:rPr lang="en-US" sz="1599" b="1" kern="0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[Global UG Award]</a:t>
                        </a:r>
                        <a:endParaRPr lang="en-GB" sz="1599" b="1" kern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pic>
                    <p:nvPicPr>
                      <p:cNvPr id="97" name="Picture 96">
                        <a:extLst>
                          <a:ext uri="{FF2B5EF4-FFF2-40B4-BE49-F238E27FC236}">
                            <a16:creationId xmlns:a16="http://schemas.microsoft.com/office/drawing/2014/main" id="{001FFFA8-6FCF-4A8D-98BF-D2800CCA1D1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1"/>
                      <a:srcRect l="5120" t="22423" r="5898" b="1046"/>
                      <a:stretch/>
                    </p:blipFill>
                    <p:spPr>
                      <a:xfrm>
                        <a:off x="1240813" y="8201992"/>
                        <a:ext cx="1977711" cy="506402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95" name="Picture 4" descr="Award - Free seo and web icons">
                      <a:extLst>
                        <a:ext uri="{FF2B5EF4-FFF2-40B4-BE49-F238E27FC236}">
                          <a16:creationId xmlns:a16="http://schemas.microsoft.com/office/drawing/2014/main" id="{E6C5E881-946F-4050-911C-4389EADC3C9C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846769" y="7850726"/>
                      <a:ext cx="419398" cy="41939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B581191A-68CB-4C73-8788-D2B2B4B23E46}"/>
                      </a:ext>
                    </a:extLst>
                  </p:cNvPr>
                  <p:cNvGrpSpPr/>
                  <p:nvPr/>
                </p:nvGrpSpPr>
                <p:grpSpPr>
                  <a:xfrm>
                    <a:off x="3441491" y="9545542"/>
                    <a:ext cx="1595561" cy="932348"/>
                    <a:chOff x="-817534" y="7822530"/>
                    <a:chExt cx="1595561" cy="932348"/>
                  </a:xfrm>
                </p:grpSpPr>
                <p:pic>
                  <p:nvPicPr>
                    <p:cNvPr id="92" name="Image" descr="Image">
                      <a:extLst>
                        <a:ext uri="{FF2B5EF4-FFF2-40B4-BE49-F238E27FC236}">
                          <a16:creationId xmlns:a16="http://schemas.microsoft.com/office/drawing/2014/main" id="{F29F8DEA-33E0-4702-94A3-5242446D00A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">
                      <a:extLst/>
                    </a:blip>
                    <a:srcRect b="68885"/>
                    <a:stretch>
                      <a:fillRect/>
                    </a:stretch>
                  </p:blipFill>
                  <p:spPr>
                    <a:xfrm>
                      <a:off x="-817534" y="8127205"/>
                      <a:ext cx="1595561" cy="627673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96203EFE-5CA4-4967-8357-35A855719D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693862" y="7822530"/>
                      <a:ext cx="1348214" cy="369330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01" tIns="45701" rIns="45701" bIns="45701" numCol="1" spcCol="38100" rtlCol="0" anchor="t">
                      <a:spAutoFit/>
                    </a:bodyPr>
                    <a:lstStyle/>
                    <a:p>
                      <a:pPr algn="ctr" defTabSz="457017" hangingPunct="0"/>
                      <a:r>
                        <a:rPr lang="en-US" sz="1799" b="1" kern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[PaPoC’24]</a:t>
                      </a:r>
                      <a:endParaRPr lang="en-GB" sz="1799" b="1" kern="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89" name="Group 88">
                    <a:extLst>
                      <a:ext uri="{FF2B5EF4-FFF2-40B4-BE49-F238E27FC236}">
                        <a16:creationId xmlns:a16="http://schemas.microsoft.com/office/drawing/2014/main" id="{CE32E095-E434-4759-9D14-9E723884969F}"/>
                      </a:ext>
                    </a:extLst>
                  </p:cNvPr>
                  <p:cNvGrpSpPr/>
                  <p:nvPr/>
                </p:nvGrpSpPr>
                <p:grpSpPr>
                  <a:xfrm>
                    <a:off x="6820399" y="9543662"/>
                    <a:ext cx="1633952" cy="941376"/>
                    <a:chOff x="5280775" y="7805904"/>
                    <a:chExt cx="1633952" cy="941376"/>
                  </a:xfrm>
                </p:grpSpPr>
                <p:pic>
                  <p:nvPicPr>
                    <p:cNvPr id="90" name="Picture 89">
                      <a:extLst>
                        <a:ext uri="{FF2B5EF4-FFF2-40B4-BE49-F238E27FC236}">
                          <a16:creationId xmlns:a16="http://schemas.microsoft.com/office/drawing/2014/main" id="{4C8F1DF3-DF28-48C1-96D9-54977BF6F23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5280775" y="8131647"/>
                      <a:ext cx="1633952" cy="61563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AAF8063C-D7A4-4336-8CF0-75D7A17084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39030" y="7805904"/>
                      <a:ext cx="1348214" cy="369330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01" tIns="45701" rIns="45701" bIns="45701" numCol="1" spcCol="38100" rtlCol="0" anchor="t">
                      <a:spAutoFit/>
                    </a:bodyPr>
                    <a:lstStyle/>
                    <a:p>
                      <a:pPr algn="ctr" defTabSz="457017" hangingPunct="0"/>
                      <a:r>
                        <a:rPr lang="en-US" sz="1799" b="1" kern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[VLDB’25]</a:t>
                      </a:r>
                      <a:endParaRPr lang="en-GB" sz="1799" kern="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E7DDF32-D929-4EAD-8355-B526EA7A2F04}"/>
                  </a:ext>
                </a:extLst>
              </p:cNvPr>
              <p:cNvSpPr txBox="1"/>
              <p:nvPr/>
            </p:nvSpPr>
            <p:spPr>
              <a:xfrm>
                <a:off x="7415950" y="5488395"/>
                <a:ext cx="3622002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01" tIns="45701" rIns="45701" bIns="45701" numCol="1" spcCol="38100" rtlCol="0" anchor="t">
                <a:spAutoFit/>
              </a:bodyPr>
              <a:lstStyle/>
              <a:p>
                <a:pPr algn="ctr" defTabSz="457017" hangingPunct="0"/>
                <a:r>
                  <a:rPr lang="en-US" sz="1799" b="1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[Eurosys’25 – best poster nominee]</a:t>
                </a:r>
                <a:endParaRPr lang="en-GB" sz="1799" b="1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0" name="Picture 4" descr="Award - Free seo and web icons">
                <a:extLst>
                  <a:ext uri="{FF2B5EF4-FFF2-40B4-BE49-F238E27FC236}">
                    <a16:creationId xmlns:a16="http://schemas.microsoft.com/office/drawing/2014/main" id="{CD312B9D-EC78-49E0-8775-2D3AFF18D0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24658" y="5138686"/>
                <a:ext cx="462539" cy="419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0546D155-8112-46F9-935D-AE613BF776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16379" y="4908998"/>
                <a:ext cx="1716910" cy="613788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354E3FB-9AC6-4FB6-AE62-15B1093E0237}"/>
                </a:ext>
              </a:extLst>
            </p:cNvPr>
            <p:cNvSpPr txBox="1"/>
            <p:nvPr/>
          </p:nvSpPr>
          <p:spPr>
            <a:xfrm>
              <a:off x="7759448" y="4276678"/>
              <a:ext cx="148689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01" tIns="45701" rIns="45701" bIns="45701" numCol="1" spcCol="38100" rtlCol="0" anchor="t">
              <a:spAutoFit/>
            </a:bodyPr>
            <a:lstStyle/>
            <a:p>
              <a:pPr algn="ctr" defTabSz="457017" hangingPunct="0"/>
              <a:r>
                <a:rPr lang="en-US" sz="1799" b="1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[EDBT’25]</a:t>
              </a:r>
              <a:endParaRPr lang="en-GB" sz="1799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752ECC82-9A73-4CB7-BD5B-D99DD7D6834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9430" t="4818" r="3932" b="15259"/>
          <a:stretch/>
        </p:blipFill>
        <p:spPr>
          <a:xfrm>
            <a:off x="10425173" y="2769675"/>
            <a:ext cx="1687130" cy="101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15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7" grpId="0" animBg="1"/>
      <p:bldP spid="51" grpId="0" animBg="1"/>
      <p:bldP spid="29" grpId="0" animBg="1"/>
      <p:bldP spid="30" grpId="0" animBg="1"/>
      <p:bldP spid="31" grpId="0" animBg="1"/>
      <p:bldP spid="32" grpId="0" animBg="1"/>
      <p:bldP spid="100" grpId="0" animBg="1"/>
      <p:bldP spid="1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716B0AC8-A866-4350-837E-595113FBDEDC}"/>
              </a:ext>
            </a:extLst>
          </p:cNvPr>
          <p:cNvSpPr txBox="1"/>
          <p:nvPr/>
        </p:nvSpPr>
        <p:spPr>
          <a:xfrm>
            <a:off x="325604" y="656201"/>
            <a:ext cx="7180306" cy="369111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Easy to implement multiple protocols efficiently in Dandelion</a:t>
            </a:r>
            <a:br>
              <a:rPr lang="en-GB" dirty="0"/>
            </a:br>
            <a:endParaRPr lang="en-GB" b="1" dirty="0"/>
          </a:p>
          <a:p>
            <a:r>
              <a:rPr lang="en-GB" b="1" dirty="0"/>
              <a:t>3 Novel Fast Reliable Protocols: </a:t>
            </a:r>
            <a:r>
              <a:rPr lang="en-GB" dirty="0"/>
              <a:t>latency, </a:t>
            </a:r>
            <a:r>
              <a:rPr lang="en-GB" dirty="0" err="1"/>
              <a:t>xPut</a:t>
            </a:r>
            <a:r>
              <a:rPr lang="en-GB" dirty="0"/>
              <a:t>, lock-window ...</a:t>
            </a:r>
            <a:endParaRPr lang="en-GB" b="1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u="sng" dirty="0"/>
              <a:t>Efficient logging</a:t>
            </a:r>
            <a:r>
              <a:rPr lang="en-GB" dirty="0"/>
              <a:t>: mix of redo/undo, no need for truncation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u="sng" dirty="0"/>
              <a:t>Decentralized recovery</a:t>
            </a:r>
            <a:r>
              <a:rPr lang="en-GB" dirty="0"/>
              <a:t>: simple and common across protocols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u="sng" dirty="0"/>
              <a:t>Strongest consistency, Correctness</a:t>
            </a:r>
            <a:r>
              <a:rPr lang="en-US" dirty="0"/>
              <a:t>: verified in TLA+</a:t>
            </a:r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u="sng" dirty="0"/>
              <a:t>High performance</a:t>
            </a:r>
            <a:br>
              <a:rPr lang="en-GB" b="1" dirty="0"/>
            </a:br>
            <a:r>
              <a:rPr lang="en-GB" b="1" dirty="0"/>
              <a:t>	Lock-free execution phase </a:t>
            </a:r>
            <a:r>
              <a:rPr lang="en-GB" dirty="0"/>
              <a:t>(+ caching)</a:t>
            </a:r>
            <a:br>
              <a:rPr lang="en-GB" dirty="0"/>
            </a:br>
            <a:r>
              <a:rPr lang="en-GB" dirty="0"/>
              <a:t>      neither reads nor writes grab locks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br>
              <a:rPr lang="en-GB" dirty="0"/>
            </a:br>
            <a:r>
              <a:rPr lang="en-GB" dirty="0"/>
              <a:t>      programmability, performance, simple recovery</a:t>
            </a:r>
            <a:br>
              <a:rPr lang="en-GB" dirty="0"/>
            </a:br>
            <a:r>
              <a:rPr lang="en-GB" dirty="0"/>
              <a:t>   </a:t>
            </a:r>
            <a:r>
              <a:rPr lang="en-GB" b="1" dirty="0"/>
              <a:t>Fast reliable commit phase</a:t>
            </a:r>
            <a:br>
              <a:rPr lang="en-GB" dirty="0"/>
            </a:br>
            <a:r>
              <a:rPr lang="en-GB" dirty="0"/>
              <a:t>      - read-only / write-only txs: 1RTT</a:t>
            </a:r>
            <a:br>
              <a:rPr lang="en-GB" dirty="0"/>
            </a:br>
            <a:r>
              <a:rPr lang="en-GB" dirty="0"/>
              <a:t>      - read/write txs: 1RTT – 3RTTs (based on protocol)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5604" y="-90708"/>
            <a:ext cx="10326393" cy="870517"/>
          </a:xfrm>
        </p:spPr>
        <p:txBody>
          <a:bodyPr/>
          <a:lstStyle/>
          <a:p>
            <a:r>
              <a:rPr lang="en-US" altLang="zh-CN" sz="2800" dirty="0">
                <a:solidFill>
                  <a:srgbClr val="B739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Distributed Reliable Transactions</a:t>
            </a:r>
            <a:endParaRPr lang="zh-CN" altLang="en-US" sz="2800" dirty="0">
              <a:solidFill>
                <a:srgbClr val="B739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77DF7F-52A6-41D5-893B-9712609C33BF}"/>
              </a:ext>
            </a:extLst>
          </p:cNvPr>
          <p:cNvGrpSpPr/>
          <p:nvPr/>
        </p:nvGrpSpPr>
        <p:grpSpPr>
          <a:xfrm>
            <a:off x="6710517" y="245352"/>
            <a:ext cx="5876577" cy="6094555"/>
            <a:chOff x="5032888" y="184014"/>
            <a:chExt cx="4407433" cy="457091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B0DFF3F-5673-4B64-B5DE-F14510BB5EDD}"/>
                </a:ext>
              </a:extLst>
            </p:cNvPr>
            <p:cNvGrpSpPr/>
            <p:nvPr/>
          </p:nvGrpSpPr>
          <p:grpSpPr>
            <a:xfrm>
              <a:off x="5032888" y="507929"/>
              <a:ext cx="3551510" cy="4247001"/>
              <a:chOff x="5032888" y="507929"/>
              <a:chExt cx="3551510" cy="4247001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97CAC32-36D6-4232-9EB8-73A8A4D96DEC}"/>
                  </a:ext>
                </a:extLst>
              </p:cNvPr>
              <p:cNvGrpSpPr/>
              <p:nvPr/>
            </p:nvGrpSpPr>
            <p:grpSpPr>
              <a:xfrm>
                <a:off x="6570004" y="507929"/>
                <a:ext cx="2014394" cy="4247001"/>
                <a:chOff x="5876391" y="470141"/>
                <a:chExt cx="2014394" cy="4247001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8ACAA6CE-1B40-4EC7-826D-B32FF977BE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941370" y="470141"/>
                  <a:ext cx="1949413" cy="1477989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0DED4F62-AC42-493E-B886-D66B9B6806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76391" y="1866257"/>
                  <a:ext cx="2014394" cy="1356438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F8CBD7AC-E8BE-4FBD-847C-99574D51CD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76391" y="3296617"/>
                  <a:ext cx="2014393" cy="1420525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FA974905-DBCF-49E1-A425-DDE677F0C3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32888" y="1550171"/>
                <a:ext cx="1537116" cy="14363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9D6FB140-72B5-47E3-8A44-433108640EAB}"/>
                  </a:ext>
                </a:extLst>
              </p:cNvPr>
              <p:cNvCxnSpPr>
                <a:cxnSpLocks/>
                <a:endCxn id="63" idx="2"/>
              </p:cNvCxnSpPr>
              <p:nvPr/>
            </p:nvCxnSpPr>
            <p:spPr>
              <a:xfrm>
                <a:off x="5032888" y="3187112"/>
                <a:ext cx="1537116" cy="8575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B5E30473-7BEF-40D5-9C12-3F5E2173EE97}"/>
                  </a:ext>
                </a:extLst>
              </p:cNvPr>
              <p:cNvCxnSpPr>
                <a:cxnSpLocks/>
                <a:endCxn id="62" idx="2"/>
              </p:cNvCxnSpPr>
              <p:nvPr/>
            </p:nvCxnSpPr>
            <p:spPr>
              <a:xfrm flipV="1">
                <a:off x="5032888" y="2582264"/>
                <a:ext cx="1537116" cy="5309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209D49E-B62C-4D7C-BEE4-5E2A8F5BB652}"/>
                </a:ext>
              </a:extLst>
            </p:cNvPr>
            <p:cNvSpPr txBox="1"/>
            <p:nvPr/>
          </p:nvSpPr>
          <p:spPr>
            <a:xfrm>
              <a:off x="7338728" y="2171333"/>
              <a:ext cx="2014394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2 RTTs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E8A2E5F-5CE9-4314-9884-461B705D4DC0}"/>
                </a:ext>
              </a:extLst>
            </p:cNvPr>
            <p:cNvSpPr txBox="1"/>
            <p:nvPr/>
          </p:nvSpPr>
          <p:spPr>
            <a:xfrm>
              <a:off x="7338728" y="184014"/>
              <a:ext cx="2014394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3 RTTs  (to commit)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96E90C6-A0BE-48FA-A9DA-7D7C89C1A81F}"/>
                </a:ext>
              </a:extLst>
            </p:cNvPr>
            <p:cNvSpPr txBox="1"/>
            <p:nvPr/>
          </p:nvSpPr>
          <p:spPr>
            <a:xfrm>
              <a:off x="7425927" y="3592365"/>
              <a:ext cx="2014394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1 RTT</a:t>
              </a:r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931A595-7507-4003-B8E2-9197A2BD37BD}"/>
              </a:ext>
            </a:extLst>
          </p:cNvPr>
          <p:cNvSpPr txBox="1"/>
          <p:nvPr/>
        </p:nvSpPr>
        <p:spPr>
          <a:xfrm>
            <a:off x="337592" y="4559439"/>
            <a:ext cx="6682333" cy="10455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 Performance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(3-way replicated, 5 shards, 5 nodes)</a:t>
            </a:r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  </a:t>
            </a:r>
            <a:r>
              <a:rPr lang="en-GB" u="sng" dirty="0">
                <a:solidFill>
                  <a:schemeClr val="bg1">
                    <a:lumMod val="95000"/>
                  </a:schemeClr>
                </a:solidFill>
              </a:rPr>
              <a:t>TATP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: &gt;50M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txs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/sec per node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&gt;20x over Microsoft’s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FaRM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  </a:t>
            </a:r>
            <a:r>
              <a:rPr lang="en-GB" u="sng" dirty="0" err="1">
                <a:solidFill>
                  <a:schemeClr val="bg1">
                    <a:lumMod val="95000"/>
                  </a:schemeClr>
                </a:solidFill>
              </a:rPr>
              <a:t>Smallbank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: 20M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txs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/sec per node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8BF112-0EDA-4386-A8F0-CC7C1705E6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739" t="2659" r="990" b="8873"/>
          <a:stretch/>
        </p:blipFill>
        <p:spPr>
          <a:xfrm>
            <a:off x="4777242" y="5197234"/>
            <a:ext cx="3129827" cy="15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7C7A43D-C71E-4BC9-9DB6-A0B9B1F2E1C6}"/>
              </a:ext>
            </a:extLst>
          </p:cNvPr>
          <p:cNvGrpSpPr/>
          <p:nvPr/>
        </p:nvGrpSpPr>
        <p:grpSpPr>
          <a:xfrm>
            <a:off x="8314308" y="5151576"/>
            <a:ext cx="3877692" cy="1706424"/>
            <a:chOff x="6402447" y="9036207"/>
            <a:chExt cx="3877692" cy="17064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5EA22F-C337-4DDE-A131-C82173155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94105" y="9036207"/>
              <a:ext cx="1386034" cy="1706424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18EDAD1-12BE-4F10-9AB3-50487CBBDEE3}"/>
                </a:ext>
              </a:extLst>
            </p:cNvPr>
            <p:cNvGrpSpPr/>
            <p:nvPr/>
          </p:nvGrpSpPr>
          <p:grpSpPr>
            <a:xfrm>
              <a:off x="6402447" y="9388814"/>
              <a:ext cx="3811750" cy="1205662"/>
              <a:chOff x="8568290" y="5521280"/>
              <a:chExt cx="3811750" cy="120566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6FEB82-FC4F-4A81-81E0-2B92CB1C66FF}"/>
                  </a:ext>
                </a:extLst>
              </p:cNvPr>
              <p:cNvSpPr txBox="1"/>
              <p:nvPr/>
            </p:nvSpPr>
            <p:spPr>
              <a:xfrm>
                <a:off x="11125890" y="5521280"/>
                <a:ext cx="1254150" cy="21544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[PAPOC`24]</a:t>
                </a:r>
                <a:endParaRPr kumimoji="1" lang="en-GB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CD3569-9732-4056-BCBB-3961A8ECF5C4}"/>
                  </a:ext>
                </a:extLst>
              </p:cNvPr>
              <p:cNvSpPr txBox="1"/>
              <p:nvPr/>
            </p:nvSpPr>
            <p:spPr>
              <a:xfrm>
                <a:off x="8568290" y="5803612"/>
                <a:ext cx="3069285" cy="92333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First protocol (</a:t>
                </a:r>
                <a:r>
                  <a:rPr lang="en-US" b="1" i="1" dirty="0"/>
                  <a:t>u2PC</a:t>
                </a:r>
                <a:r>
                  <a:rPr lang="en-US" b="1" dirty="0"/>
                  <a:t>):</a:t>
                </a:r>
                <a:r>
                  <a:rPr lang="en-US" b="1" dirty="0">
                    <a:sym typeface="Wingdings" panose="05000000000000000000" pitchFamily="2" charset="2"/>
                  </a:rPr>
                  <a:t> </a:t>
                </a:r>
              </a:p>
              <a:p>
                <a:pPr algn="ctr"/>
                <a:r>
                  <a:rPr lang="en-US" b="1" dirty="0"/>
                  <a:t>distributed lock-free exec </a:t>
                </a:r>
              </a:p>
              <a:p>
                <a:pPr algn="ctr"/>
                <a:r>
                  <a:rPr lang="en-US" b="1" dirty="0"/>
                  <a:t>+ 1 RTT SC FT commit</a:t>
                </a:r>
                <a:endParaRPr lang="en-US" b="1" dirty="0">
                  <a:sym typeface="Wingdings" panose="05000000000000000000" pitchFamily="2" charset="2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8E94B93-263F-42AC-B054-097EFB44BDC5}"/>
              </a:ext>
            </a:extLst>
          </p:cNvPr>
          <p:cNvSpPr txBox="1"/>
          <p:nvPr/>
        </p:nvSpPr>
        <p:spPr>
          <a:xfrm>
            <a:off x="1046736" y="5895945"/>
            <a:ext cx="306928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Is that all …?</a:t>
            </a:r>
            <a:endParaRPr lang="en-US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16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71415DE-434F-4CF8-B899-20DAD84C116D}"/>
              </a:ext>
            </a:extLst>
          </p:cNvPr>
          <p:cNvSpPr/>
          <p:nvPr/>
        </p:nvSpPr>
        <p:spPr>
          <a:xfrm>
            <a:off x="1131353" y="1759446"/>
            <a:ext cx="9565247" cy="3639988"/>
          </a:xfrm>
          <a:prstGeom prst="rect">
            <a:avLst/>
          </a:prstGeom>
          <a:ln w="76200">
            <a:solidFill>
              <a:srgbClr val="7030A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17" hangingPunct="0"/>
            <a:r>
              <a:rPr lang="en-GB" sz="2000" b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Execution Engine </a:t>
            </a: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endParaRPr lang="en-GB" sz="1349" b="1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  <a:p>
            <a:pPr algn="ctr" defTabSz="457017" hangingPunct="0"/>
            <a:r>
              <a:rPr lang="en-GB" b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end-to-end </a:t>
            </a:r>
            <a:r>
              <a:rPr lang="en-GB" b="1" kern="0" dirty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  <a:sym typeface="Calibri"/>
              </a:rPr>
              <a:t>asynchronous &amp; batched based </a:t>
            </a:r>
            <a:r>
              <a:rPr lang="en-GB" b="1" kern="0" dirty="0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 avoids wasting CPU cycles</a:t>
            </a:r>
            <a:endParaRPr lang="en-GB" kern="0" dirty="0">
              <a:solidFill>
                <a:srgbClr val="000000"/>
              </a:solidFill>
              <a:latin typeface="Helvetica"/>
              <a:cs typeface="Helvetica"/>
              <a:sym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FEEF52-6825-4F62-A875-8F19EEB6AFB8}"/>
              </a:ext>
            </a:extLst>
          </p:cNvPr>
          <p:cNvSpPr/>
          <p:nvPr/>
        </p:nvSpPr>
        <p:spPr>
          <a:xfrm>
            <a:off x="6617777" y="1946837"/>
            <a:ext cx="3122571" cy="1632603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Recovery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Recover </a:t>
            </a:r>
            <a:r>
              <a:rPr lang="en-GB" dirty="0" err="1"/>
              <a:t>txs</a:t>
            </a:r>
            <a:r>
              <a:rPr lang="en-GB" dirty="0"/>
              <a:t> after 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Correctness verified</a:t>
            </a:r>
            <a:endParaRPr lang="en-GB" dirty="0"/>
          </a:p>
          <a:p>
            <a:pPr algn="ctr"/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9756" y="-8166725"/>
            <a:ext cx="104412" cy="8410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013787A-686E-4D7E-A020-9A7A0D522A61}"/>
              </a:ext>
            </a:extLst>
          </p:cNvPr>
          <p:cNvSpPr/>
          <p:nvPr/>
        </p:nvSpPr>
        <p:spPr>
          <a:xfrm>
            <a:off x="1959075" y="1946838"/>
            <a:ext cx="4136921" cy="1632604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Transactional Protocol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Skeleton (3 novel protocols)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Distributed and single-node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BFA870-B902-4AF5-9CC3-ACDDCC329FB9}"/>
              </a:ext>
            </a:extLst>
          </p:cNvPr>
          <p:cNvSpPr/>
          <p:nvPr/>
        </p:nvSpPr>
        <p:spPr>
          <a:xfrm>
            <a:off x="1959075" y="3880236"/>
            <a:ext cx="3861279" cy="1137036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RPCs-over-RDMA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Datastore-optimized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3F02A-BA08-4FB8-BC59-AF56F05A1A8D}"/>
              </a:ext>
            </a:extLst>
          </p:cNvPr>
          <p:cNvSpPr/>
          <p:nvPr/>
        </p:nvSpPr>
        <p:spPr>
          <a:xfrm>
            <a:off x="6095996" y="3880237"/>
            <a:ext cx="3644352" cy="1137036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Data structures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Hashtable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B+tree</a:t>
            </a:r>
            <a:r>
              <a:rPr lang="en-GB" dirty="0"/>
              <a:t> (in progress)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8C392-6713-4EB2-8AD7-32A67BA829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8" y="163748"/>
            <a:ext cx="745487" cy="46166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34FFDDA-404C-4EB2-806C-00CF2601BF65}"/>
              </a:ext>
            </a:extLst>
          </p:cNvPr>
          <p:cNvGrpSpPr/>
          <p:nvPr/>
        </p:nvGrpSpPr>
        <p:grpSpPr>
          <a:xfrm>
            <a:off x="-199099" y="3265147"/>
            <a:ext cx="2525049" cy="1102668"/>
            <a:chOff x="4429262" y="3178406"/>
            <a:chExt cx="4814502" cy="1923138"/>
          </a:xfrm>
        </p:grpSpPr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02CE1428-875B-4277-B723-A3ABE08E1E3D}"/>
                </a:ext>
              </a:extLst>
            </p:cNvPr>
            <p:cNvSpPr txBox="1"/>
            <p:nvPr/>
          </p:nvSpPr>
          <p:spPr>
            <a:xfrm>
              <a:off x="4429262" y="4793906"/>
              <a:ext cx="4814502" cy="30763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zh-CN" sz="1333" b="1" dirty="0"/>
            </a:p>
          </p:txBody>
        </p:sp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A0975C90-F084-48D7-9EA5-CBD8A727AFA1}"/>
                </a:ext>
              </a:extLst>
            </p:cNvPr>
            <p:cNvSpPr txBox="1"/>
            <p:nvPr/>
          </p:nvSpPr>
          <p:spPr>
            <a:xfrm rot="16200000">
              <a:off x="4273725" y="3700371"/>
              <a:ext cx="1326156" cy="2822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zh-CN" sz="1467" b="1" dirty="0"/>
            </a:p>
          </p:txBody>
        </p:sp>
      </p:grpSp>
      <p:sp>
        <p:nvSpPr>
          <p:cNvPr id="27" name="标题 1">
            <a:extLst>
              <a:ext uri="{FF2B5EF4-FFF2-40B4-BE49-F238E27FC236}">
                <a16:creationId xmlns:a16="http://schemas.microsoft.com/office/drawing/2014/main" id="{0F8CA6F5-FA91-4223-BCC4-FC0873FC8D0E}"/>
              </a:ext>
            </a:extLst>
          </p:cNvPr>
          <p:cNvSpPr txBox="1"/>
          <p:nvPr/>
        </p:nvSpPr>
        <p:spPr>
          <a:xfrm>
            <a:off x="840015" y="92876"/>
            <a:ext cx="12191993" cy="78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l"/>
            <a:r>
              <a:rPr lang="en-US" altLang="zh-CN" sz="3500" b="1" dirty="0">
                <a:solidFill>
                  <a:srgbClr val="B739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Dandelion: Four </a:t>
            </a:r>
            <a:r>
              <a:rPr lang="en-US" altLang="zh-CN" sz="3500" b="1" u="sng" dirty="0">
                <a:solidFill>
                  <a:srgbClr val="B739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+ 1</a:t>
            </a:r>
            <a:r>
              <a:rPr lang="en-US" altLang="zh-CN" sz="3500" b="1" dirty="0">
                <a:solidFill>
                  <a:srgbClr val="B739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Key Building Blocks</a:t>
            </a:r>
            <a:endParaRPr lang="zh-CN" altLang="en-US" sz="3500" b="1" dirty="0">
              <a:solidFill>
                <a:srgbClr val="B739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399712-BBE0-4E19-AF4D-A23183B0CA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808"/>
          <a:stretch/>
        </p:blipFill>
        <p:spPr>
          <a:xfrm>
            <a:off x="695919" y="2681777"/>
            <a:ext cx="6348370" cy="19120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6EAEE66-9602-4059-8F73-7A10D1060E90}"/>
              </a:ext>
            </a:extLst>
          </p:cNvPr>
          <p:cNvSpPr txBox="1"/>
          <p:nvPr/>
        </p:nvSpPr>
        <p:spPr>
          <a:xfrm>
            <a:off x="950905" y="5926624"/>
            <a:ext cx="9842022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Key idea: OLTP more like OLAP </a:t>
            </a:r>
            <a:r>
              <a:rPr lang="en-US" sz="2100" b="1" dirty="0">
                <a:sym typeface="Wingdings" panose="05000000000000000000" pitchFamily="2" charset="2"/>
              </a:rPr>
              <a:t> </a:t>
            </a:r>
            <a:r>
              <a:rPr lang="en-US" sz="2100" b="1" dirty="0"/>
              <a:t>max HW utilization! … Let’s summarize.</a:t>
            </a:r>
            <a:endParaRPr lang="en-US" sz="21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1342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9858EB0-CAB4-4F00-9A47-BA030ED39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7DCB5-FBA8-45D4-9E71-567E6CD84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2" y="0"/>
            <a:ext cx="12030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7642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FC1EEB-3972-4A49-80F0-1B8B1E603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" y="0"/>
            <a:ext cx="12175511" cy="613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1604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6597FF-032F-4B97-89C6-19927141E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6538"/>
            <a:ext cx="12192000" cy="35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133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 txBox="1"/>
          <p:nvPr/>
        </p:nvSpPr>
        <p:spPr>
          <a:xfrm>
            <a:off x="0" y="67041"/>
            <a:ext cx="13512221" cy="78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l"/>
            <a:r>
              <a:rPr lang="en-US" altLang="zh-CN" sz="3733" b="1" dirty="0">
                <a:solidFill>
                  <a:srgbClr val="B739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Dandelion: Scope and Goals</a:t>
            </a:r>
            <a:endParaRPr lang="zh-CN" altLang="en-US" sz="3733" b="1" dirty="0">
              <a:solidFill>
                <a:srgbClr val="B739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9756" y="-8166725"/>
            <a:ext cx="104412" cy="841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4BDBB0-1B65-4870-A3B0-F4A641ECDEB4}"/>
              </a:ext>
            </a:extLst>
          </p:cNvPr>
          <p:cNvSpPr txBox="1"/>
          <p:nvPr/>
        </p:nvSpPr>
        <p:spPr>
          <a:xfrm>
            <a:off x="377165" y="996786"/>
            <a:ext cx="5947126" cy="181588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Context</a:t>
            </a:r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In-memory </a:t>
            </a:r>
            <a:r>
              <a:rPr lang="en-GB" sz="1600" dirty="0"/>
              <a:t>dataset: small/moderate sized </a:t>
            </a:r>
            <a:r>
              <a:rPr lang="en-GB" sz="1600" b="1" dirty="0"/>
              <a:t>key-value</a:t>
            </a:r>
            <a:r>
              <a:rPr lang="en-GB" sz="1600" dirty="0"/>
              <a:t> pairs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Distributed</a:t>
            </a:r>
            <a:r>
              <a:rPr lang="en-GB" sz="1600" dirty="0"/>
              <a:t> across multiple machines for capacity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Replicated</a:t>
            </a:r>
            <a:r>
              <a:rPr lang="en-GB" sz="1600" dirty="0"/>
              <a:t> for availability in the face of faults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Interactive Transactions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So far: DRAM, RDMA cluster, SW CPU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Next: CXL/UBus, NVM, smart HW accel, broader context</a:t>
            </a:r>
            <a:endParaRPr lang="en-GB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35D433-CD7D-476D-899D-6E6A42145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4" y="4107492"/>
            <a:ext cx="5368027" cy="93694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F3995A2-DBFE-40FA-A725-AAEDA51D207D}"/>
              </a:ext>
            </a:extLst>
          </p:cNvPr>
          <p:cNvSpPr txBox="1"/>
          <p:nvPr/>
        </p:nvSpPr>
        <p:spPr>
          <a:xfrm>
            <a:off x="6512359" y="4526593"/>
            <a:ext cx="699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A, 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36A97D-3A60-41CC-AA0C-E1699432B4CA}"/>
              </a:ext>
            </a:extLst>
          </p:cNvPr>
          <p:cNvSpPr txBox="1"/>
          <p:nvPr/>
        </p:nvSpPr>
        <p:spPr>
          <a:xfrm>
            <a:off x="7724396" y="4524059"/>
            <a:ext cx="699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C,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D71C27-2C7D-4467-96D0-122EE0A89F33}"/>
              </a:ext>
            </a:extLst>
          </p:cNvPr>
          <p:cNvSpPr txBox="1"/>
          <p:nvPr/>
        </p:nvSpPr>
        <p:spPr>
          <a:xfrm>
            <a:off x="8832440" y="4505937"/>
            <a:ext cx="64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B, 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118FC6-7044-477D-9635-22EF8B0E0FD5}"/>
              </a:ext>
            </a:extLst>
          </p:cNvPr>
          <p:cNvSpPr txBox="1"/>
          <p:nvPr/>
        </p:nvSpPr>
        <p:spPr>
          <a:xfrm>
            <a:off x="9952824" y="4497693"/>
            <a:ext cx="64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D, 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E38006-7479-46C2-BD74-EBDEDDAD2CD0}"/>
              </a:ext>
            </a:extLst>
          </p:cNvPr>
          <p:cNvSpPr txBox="1"/>
          <p:nvPr/>
        </p:nvSpPr>
        <p:spPr>
          <a:xfrm>
            <a:off x="11129677" y="4501672"/>
            <a:ext cx="64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D, E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E2A8C4D8-DA89-45F4-BCB3-CC18E87725FE}"/>
              </a:ext>
            </a:extLst>
          </p:cNvPr>
          <p:cNvSpPr/>
          <p:nvPr/>
        </p:nvSpPr>
        <p:spPr bwMode="auto">
          <a:xfrm>
            <a:off x="7984133" y="811650"/>
            <a:ext cx="2995218" cy="2427624"/>
          </a:xfrm>
          <a:prstGeom prst="wedgeRectCallout">
            <a:avLst>
              <a:gd name="adj1" fmla="val -38923"/>
              <a:gd name="adj2" fmla="val 83295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tx.Init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();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    auto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val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=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tx.Get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(A)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    if (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val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== 0)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        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tx.Put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(B, 0);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 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   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tx.Insert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(C, 1);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   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tx.Delete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(D)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tx.Commit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();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54EBB6D-088F-485C-8115-8FF6536F46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668" y="5017216"/>
            <a:ext cx="1202332" cy="1202332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78A6853-2950-4554-B4FC-EEE35A954B09}"/>
              </a:ext>
            </a:extLst>
          </p:cNvPr>
          <p:cNvCxnSpPr>
            <a:cxnSpLocks/>
          </p:cNvCxnSpPr>
          <p:nvPr/>
        </p:nvCxnSpPr>
        <p:spPr bwMode="auto">
          <a:xfrm>
            <a:off x="6879952" y="5017216"/>
            <a:ext cx="1587773" cy="60116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E54775F-C189-4F43-AFB2-7A7E696871BB}"/>
              </a:ext>
            </a:extLst>
          </p:cNvPr>
          <p:cNvCxnSpPr>
            <a:cxnSpLocks/>
          </p:cNvCxnSpPr>
          <p:nvPr/>
        </p:nvCxnSpPr>
        <p:spPr bwMode="auto">
          <a:xfrm>
            <a:off x="7943850" y="4998371"/>
            <a:ext cx="619125" cy="620011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FA0BACA-F6D1-437F-9F59-EE2A176AFA17}"/>
              </a:ext>
            </a:extLst>
          </p:cNvPr>
          <p:cNvCxnSpPr>
            <a:cxnSpLocks/>
            <a:stCxn id="17" idx="2"/>
          </p:cNvCxnSpPr>
          <p:nvPr/>
        </p:nvCxnSpPr>
        <p:spPr bwMode="auto">
          <a:xfrm flipH="1">
            <a:off x="9029700" y="5044438"/>
            <a:ext cx="140838" cy="48006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C49F748-336E-4AD8-823B-2F6463432FEF}"/>
              </a:ext>
            </a:extLst>
          </p:cNvPr>
          <p:cNvCxnSpPr>
            <a:cxnSpLocks/>
          </p:cNvCxnSpPr>
          <p:nvPr/>
        </p:nvCxnSpPr>
        <p:spPr bwMode="auto">
          <a:xfrm flipH="1">
            <a:off x="9170536" y="4939505"/>
            <a:ext cx="1165726" cy="584995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450F97F-AA55-4CAB-854D-AAB6EF5014B8}"/>
              </a:ext>
            </a:extLst>
          </p:cNvPr>
          <p:cNvCxnSpPr>
            <a:cxnSpLocks/>
          </p:cNvCxnSpPr>
          <p:nvPr/>
        </p:nvCxnSpPr>
        <p:spPr bwMode="auto">
          <a:xfrm flipH="1">
            <a:off x="9311374" y="4991972"/>
            <a:ext cx="2137546" cy="610239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526B5733-815F-448D-A773-E05EA9ED7EDD}"/>
              </a:ext>
            </a:extLst>
          </p:cNvPr>
          <p:cNvSpPr/>
          <p:nvPr/>
        </p:nvSpPr>
        <p:spPr bwMode="auto">
          <a:xfrm>
            <a:off x="7639050" y="5772150"/>
            <a:ext cx="2992051" cy="3035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GB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SimSun" pitchFamily="2" charset="-122"/>
              </a:rPr>
              <a:t>RDMA-capable network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F9E51E-BA8F-4B70-9D42-C4F771FA25AE}"/>
              </a:ext>
            </a:extLst>
          </p:cNvPr>
          <p:cNvSpPr/>
          <p:nvPr/>
        </p:nvSpPr>
        <p:spPr>
          <a:xfrm>
            <a:off x="377165" y="3131390"/>
            <a:ext cx="5947126" cy="132343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altLang="zh-CN" sz="1600" b="1" dirty="0">
                <a:sym typeface="Wingdings" panose="05000000000000000000" pitchFamily="2" charset="2"/>
              </a:rPr>
              <a:t>Aim</a:t>
            </a:r>
            <a:endParaRPr lang="en-GB" altLang="zh-CN" sz="1600" dirty="0"/>
          </a:p>
          <a:p>
            <a:r>
              <a:rPr lang="en-GB" altLang="zh-CN" sz="1600" dirty="0"/>
              <a:t>    1. </a:t>
            </a:r>
            <a:r>
              <a:rPr lang="en-GB" altLang="zh-CN" sz="1600" b="1" dirty="0"/>
              <a:t>Reliable:</a:t>
            </a:r>
            <a:r>
              <a:rPr lang="en-GB" altLang="zh-CN" sz="1600" dirty="0"/>
              <a:t> availability, strong consistency …</a:t>
            </a:r>
            <a:br>
              <a:rPr lang="en-GB" altLang="zh-CN" sz="1600" dirty="0"/>
            </a:br>
            <a:r>
              <a:rPr lang="en-GB" altLang="zh-CN" sz="1600" dirty="0"/>
              <a:t>    2. </a:t>
            </a:r>
            <a:r>
              <a:rPr lang="en-GB" altLang="zh-CN" sz="1600" b="1" dirty="0"/>
              <a:t>Programmable:</a:t>
            </a:r>
            <a:r>
              <a:rPr lang="en-GB" altLang="zh-CN" sz="1600" dirty="0"/>
              <a:t> expressive, transactional ...   </a:t>
            </a:r>
            <a:br>
              <a:rPr lang="en-GB" altLang="zh-CN" sz="1600" dirty="0"/>
            </a:br>
            <a:r>
              <a:rPr lang="en-GB" altLang="zh-CN" sz="1600" dirty="0"/>
              <a:t>    3. </a:t>
            </a:r>
            <a:r>
              <a:rPr lang="en-GB" altLang="zh-CN" sz="1600" b="1" dirty="0"/>
              <a:t>Top performance</a:t>
            </a:r>
            <a:r>
              <a:rPr lang="en-GB" altLang="zh-CN" sz="1600" dirty="0"/>
              <a:t> / </a:t>
            </a:r>
            <a:r>
              <a:rPr lang="en-GB" altLang="zh-CN" sz="1600" b="1" dirty="0"/>
              <a:t>cost and energy:</a:t>
            </a:r>
            <a:br>
              <a:rPr lang="en-GB" altLang="zh-CN" sz="1600" b="1" u="sng" dirty="0"/>
            </a:br>
            <a:r>
              <a:rPr lang="en-GB" altLang="zh-CN" sz="1600" dirty="0"/>
              <a:t>        e.g., better perf with 10x fewer machines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6230B8-FD0C-4E99-A7DA-F2252DDCD99A}"/>
              </a:ext>
            </a:extLst>
          </p:cNvPr>
          <p:cNvSpPr/>
          <p:nvPr/>
        </p:nvSpPr>
        <p:spPr>
          <a:xfrm>
            <a:off x="389000" y="4779190"/>
            <a:ext cx="5935291" cy="107721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altLang="zh-CN" sz="1600" b="1" dirty="0">
                <a:sym typeface="Wingdings" panose="05000000000000000000" pitchFamily="2" charset="2"/>
              </a:rPr>
              <a:t>Demands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1600" dirty="0">
                <a:sym typeface="Wingdings" panose="05000000000000000000" pitchFamily="2" charset="2"/>
              </a:rPr>
              <a:t>State-of-the-art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1600" dirty="0">
                <a:sym typeface="Wingdings" panose="05000000000000000000" pitchFamily="2" charset="2"/>
              </a:rPr>
              <a:t>SW - HW co-design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1600" dirty="0">
                <a:sym typeface="Wingdings" panose="05000000000000000000" pitchFamily="2" charset="2"/>
              </a:rPr>
              <a:t>Across-stack innovation (indexes, network, protocols, CC...)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5902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1" grpId="0"/>
      <p:bldP spid="32" grpId="0"/>
      <p:bldP spid="33" grpId="0"/>
      <p:bldP spid="28" grpId="0" animBg="1"/>
      <p:bldP spid="63" grpId="0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69DAB8-52A9-4E7A-97EB-7337CA039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56" r="21185"/>
          <a:stretch/>
        </p:blipFill>
        <p:spPr>
          <a:xfrm>
            <a:off x="156761" y="4223542"/>
            <a:ext cx="1641007" cy="10120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FFEEF52-6825-4F62-A875-8F19EEB6AFB8}"/>
              </a:ext>
            </a:extLst>
          </p:cNvPr>
          <p:cNvSpPr/>
          <p:nvPr/>
        </p:nvSpPr>
        <p:spPr>
          <a:xfrm>
            <a:off x="6622049" y="2218703"/>
            <a:ext cx="3281368" cy="1632603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Recovery Protocol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Recover </a:t>
            </a:r>
            <a:r>
              <a:rPr lang="en-GB" dirty="0" err="1"/>
              <a:t>txs</a:t>
            </a:r>
            <a:r>
              <a:rPr lang="en-GB" dirty="0"/>
              <a:t> after fault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Correctness verified</a:t>
            </a:r>
            <a:endParaRPr lang="en-GB" dirty="0"/>
          </a:p>
          <a:p>
            <a:pPr algn="ctr"/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49756" y="-8166725"/>
            <a:ext cx="104412" cy="8410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013787A-686E-4D7E-A020-9A7A0D522A61}"/>
              </a:ext>
            </a:extLst>
          </p:cNvPr>
          <p:cNvSpPr/>
          <p:nvPr/>
        </p:nvSpPr>
        <p:spPr>
          <a:xfrm>
            <a:off x="1959075" y="2218704"/>
            <a:ext cx="4458803" cy="163260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  <a:p>
            <a:pPr algn="ctr"/>
            <a:r>
              <a:rPr lang="en-GB" b="1" dirty="0"/>
              <a:t>Transactional Protocol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Skeleton (3 novel protocols)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Distributed and single-node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Strong consistency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BFA870-B902-4AF5-9CC3-ACDDCC329FB9}"/>
              </a:ext>
            </a:extLst>
          </p:cNvPr>
          <p:cNvSpPr/>
          <p:nvPr/>
        </p:nvSpPr>
        <p:spPr>
          <a:xfrm>
            <a:off x="1959075" y="4152102"/>
            <a:ext cx="3861279" cy="1137036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RPCs-over-RDMA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Datastore optimized</a:t>
            </a:r>
            <a:endParaRPr lang="en-GB" dirty="0"/>
          </a:p>
          <a:p>
            <a:pPr algn="ctr"/>
            <a:endParaRPr lang="en-GB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3F02A-BA08-4FB8-BC59-AF56F05A1A8D}"/>
              </a:ext>
            </a:extLst>
          </p:cNvPr>
          <p:cNvSpPr/>
          <p:nvPr/>
        </p:nvSpPr>
        <p:spPr>
          <a:xfrm>
            <a:off x="6150238" y="4152103"/>
            <a:ext cx="3762379" cy="1137036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Data structures (single server) 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Hashtable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B+tree</a:t>
            </a:r>
            <a:r>
              <a:rPr lang="en-GB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8C392-6713-4EB2-8AD7-32A67BA829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75" b="6689"/>
          <a:stretch/>
        </p:blipFill>
        <p:spPr>
          <a:xfrm>
            <a:off x="205418" y="163748"/>
            <a:ext cx="634597" cy="430786"/>
          </a:xfrm>
          <a:prstGeom prst="rect">
            <a:avLst/>
          </a:prstGeom>
        </p:spPr>
      </p:pic>
      <p:sp>
        <p:nvSpPr>
          <p:cNvPr id="22" name="标题 1">
            <a:extLst>
              <a:ext uri="{FF2B5EF4-FFF2-40B4-BE49-F238E27FC236}">
                <a16:creationId xmlns:a16="http://schemas.microsoft.com/office/drawing/2014/main" id="{30CA2B34-787D-4E38-8A64-0AF219E38184}"/>
              </a:ext>
            </a:extLst>
          </p:cNvPr>
          <p:cNvSpPr txBox="1"/>
          <p:nvPr/>
        </p:nvSpPr>
        <p:spPr>
          <a:xfrm>
            <a:off x="840015" y="-31753"/>
            <a:ext cx="12191993" cy="78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l"/>
            <a:r>
              <a:rPr lang="en-US" altLang="zh-CN" sz="3500" b="1" dirty="0">
                <a:solidFill>
                  <a:srgbClr val="B739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Dandelion: Four Key Building Blocks</a:t>
            </a:r>
            <a:endParaRPr lang="zh-CN" altLang="en-US" sz="3500" b="1" dirty="0">
              <a:solidFill>
                <a:srgbClr val="B739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6A315D-4430-4933-80F3-8CBB63B3120E}"/>
              </a:ext>
            </a:extLst>
          </p:cNvPr>
          <p:cNvGrpSpPr/>
          <p:nvPr/>
        </p:nvGrpSpPr>
        <p:grpSpPr>
          <a:xfrm>
            <a:off x="10232925" y="3730217"/>
            <a:ext cx="1361459" cy="1437073"/>
            <a:chOff x="10458450" y="3704941"/>
            <a:chExt cx="1361459" cy="14370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0353CF-4608-41A6-B5F7-E5E801E6F8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" r="83200" b="-1835"/>
            <a:stretch/>
          </p:blipFill>
          <p:spPr>
            <a:xfrm>
              <a:off x="10850126" y="4359713"/>
              <a:ext cx="739417" cy="782301"/>
            </a:xfrm>
            <a:prstGeom prst="rect">
              <a:avLst/>
            </a:prstGeom>
          </p:spPr>
        </p:pic>
        <p:pic>
          <p:nvPicPr>
            <p:cNvPr id="1026" name="Picture 2" descr="Merkle, trees, diagram, chart, flowchart, process Icon in Cryptocurrency  and Blockchain technology">
              <a:extLst>
                <a:ext uri="{FF2B5EF4-FFF2-40B4-BE49-F238E27FC236}">
                  <a16:creationId xmlns:a16="http://schemas.microsoft.com/office/drawing/2014/main" id="{5FB88F71-4139-402D-BCD6-6AA3442D40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9834" y="3704941"/>
              <a:ext cx="600075" cy="600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ynamic memory, hash map, heap memory, linked list, list, store data icon -  Download on Iconfinder">
              <a:extLst>
                <a:ext uri="{FF2B5EF4-FFF2-40B4-BE49-F238E27FC236}">
                  <a16:creationId xmlns:a16="http://schemas.microsoft.com/office/drawing/2014/main" id="{637BC41D-84BF-44B3-B6ED-6B857B8E6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450" y="3747803"/>
              <a:ext cx="557213" cy="557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788D71E-EE74-4543-833F-CC732A599E9A}"/>
              </a:ext>
            </a:extLst>
          </p:cNvPr>
          <p:cNvGrpSpPr/>
          <p:nvPr/>
        </p:nvGrpSpPr>
        <p:grpSpPr>
          <a:xfrm>
            <a:off x="4291591" y="575907"/>
            <a:ext cx="3057525" cy="1492398"/>
            <a:chOff x="4291591" y="-2335288"/>
            <a:chExt cx="3057525" cy="149239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3C159EA-E7FB-4A6D-8C78-30ABEECD8A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2" t="1" r="84020" b="-1257"/>
            <a:stretch/>
          </p:blipFill>
          <p:spPr>
            <a:xfrm>
              <a:off x="4735907" y="-1682537"/>
              <a:ext cx="500731" cy="55372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8EEE702-7BEE-4732-9525-685AF61E9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456" r="21185"/>
            <a:stretch/>
          </p:blipFill>
          <p:spPr>
            <a:xfrm>
              <a:off x="5846378" y="-1827564"/>
              <a:ext cx="1395088" cy="86035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F80DBB-8E85-449B-A71C-FBBAF0B863AE}"/>
                </a:ext>
              </a:extLst>
            </p:cNvPr>
            <p:cNvSpPr txBox="1"/>
            <p:nvPr/>
          </p:nvSpPr>
          <p:spPr>
            <a:xfrm>
              <a:off x="5274877" y="-2335288"/>
              <a:ext cx="1242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Protocols</a:t>
              </a:r>
              <a:endParaRPr lang="en-GB" b="1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DB113C-E5BA-401A-8C2A-ECBADF306E2D}"/>
                </a:ext>
              </a:extLst>
            </p:cNvPr>
            <p:cNvSpPr/>
            <p:nvPr/>
          </p:nvSpPr>
          <p:spPr bwMode="auto">
            <a:xfrm>
              <a:off x="4291591" y="-1951885"/>
              <a:ext cx="3057525" cy="1108995"/>
            </a:xfrm>
            <a:prstGeom prst="rect">
              <a:avLst/>
            </a:prstGeom>
            <a:noFill/>
            <a:ln w="2857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SimSun" pitchFamily="2" charset="-122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4E42113-7220-432A-A42D-FD4813FB0EAF}"/>
              </a:ext>
            </a:extLst>
          </p:cNvPr>
          <p:cNvSpPr txBox="1"/>
          <p:nvPr/>
        </p:nvSpPr>
        <p:spPr>
          <a:xfrm>
            <a:off x="1414893" y="5659132"/>
            <a:ext cx="8962125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Let’s begin with Hashtables … what’s wrong with state-of-the-art?</a:t>
            </a:r>
            <a:endParaRPr lang="en-US" sz="2100" b="1" dirty="0">
              <a:sym typeface="Wingdings" panose="05000000000000000000" pitchFamily="2" charset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6A8982-A078-4C7B-A3AF-ECB467783547}"/>
              </a:ext>
            </a:extLst>
          </p:cNvPr>
          <p:cNvSpPr/>
          <p:nvPr/>
        </p:nvSpPr>
        <p:spPr>
          <a:xfrm>
            <a:off x="6150238" y="4154434"/>
            <a:ext cx="3762379" cy="113703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Data structures (single server) 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Hashtable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B+tree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2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9" grpId="0" animBg="1"/>
      <p:bldP spid="34" grpId="0" animBg="1"/>
      <p:bldP spid="2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EB1A54EF-9413-43E4-88E0-B6343F1CD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13"/>
          <a:stretch/>
        </p:blipFill>
        <p:spPr>
          <a:xfrm>
            <a:off x="6509067" y="1246674"/>
            <a:ext cx="4713053" cy="38612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9147952-0E34-4D8E-A9CD-BE3E00A83E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1" t="-1172" r="44801" b="62"/>
          <a:stretch/>
        </p:blipFill>
        <p:spPr>
          <a:xfrm>
            <a:off x="895902" y="1203809"/>
            <a:ext cx="5656029" cy="3904080"/>
          </a:xfrm>
          <a:prstGeom prst="rect">
            <a:avLst/>
          </a:prstGeom>
        </p:spPr>
      </p:pic>
      <p:sp>
        <p:nvSpPr>
          <p:cNvPr id="10" name="Rounded Rectangle 22">
            <a:extLst>
              <a:ext uri="{FF2B5EF4-FFF2-40B4-BE49-F238E27FC236}">
                <a16:creationId xmlns:a16="http://schemas.microsoft.com/office/drawing/2014/main" id="{844A76FC-8B3C-4A32-9F3A-3BE1E76F7572}"/>
              </a:ext>
            </a:extLst>
          </p:cNvPr>
          <p:cNvSpPr/>
          <p:nvPr/>
        </p:nvSpPr>
        <p:spPr>
          <a:xfrm>
            <a:off x="1976307" y="3429000"/>
            <a:ext cx="3706627" cy="44907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3" rIns="91404" bIns="45703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600" b="1" dirty="0"/>
              <a:t>Lack features / blocking ops …</a:t>
            </a:r>
            <a:endParaRPr lang="en-GB" sz="1600" b="1" dirty="0"/>
          </a:p>
        </p:txBody>
      </p:sp>
      <p:sp>
        <p:nvSpPr>
          <p:cNvPr id="16" name="Rounded Rectangle 22">
            <a:extLst>
              <a:ext uri="{FF2B5EF4-FFF2-40B4-BE49-F238E27FC236}">
                <a16:creationId xmlns:a16="http://schemas.microsoft.com/office/drawing/2014/main" id="{7FAE2232-9B34-43E3-B791-DDC55E1968DF}"/>
              </a:ext>
            </a:extLst>
          </p:cNvPr>
          <p:cNvSpPr/>
          <p:nvPr/>
        </p:nvSpPr>
        <p:spPr>
          <a:xfrm>
            <a:off x="7271559" y="3429000"/>
            <a:ext cx="3188067" cy="44907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3" rIns="91404" bIns="45703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600" b="1" dirty="0"/>
              <a:t>Not memory-aware</a:t>
            </a:r>
            <a:endParaRPr lang="en-GB" sz="1600" b="1" dirty="0"/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85663E0C-319F-45E5-8702-BD46D8C60E6F}"/>
              </a:ext>
            </a:extLst>
          </p:cNvPr>
          <p:cNvSpPr txBox="1">
            <a:spLocks/>
          </p:cNvSpPr>
          <p:nvPr/>
        </p:nvSpPr>
        <p:spPr>
          <a:xfrm>
            <a:off x="602456" y="169058"/>
            <a:ext cx="10736446" cy="8705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99" b="1"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99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99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99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99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5pPr>
            <a:lvl6pPr marL="456871" algn="l" rtl="0" fontAlgn="base">
              <a:spcBef>
                <a:spcPct val="0"/>
              </a:spcBef>
              <a:spcAft>
                <a:spcPct val="0"/>
              </a:spcAft>
              <a:defRPr sz="3199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6pPr>
            <a:lvl7pPr marL="913738" algn="l" rtl="0" fontAlgn="base">
              <a:spcBef>
                <a:spcPct val="0"/>
              </a:spcBef>
              <a:spcAft>
                <a:spcPct val="0"/>
              </a:spcAft>
              <a:defRPr sz="3199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7pPr>
            <a:lvl8pPr marL="1370606" algn="l" rtl="0" fontAlgn="base">
              <a:spcBef>
                <a:spcPct val="0"/>
              </a:spcBef>
              <a:spcAft>
                <a:spcPct val="0"/>
              </a:spcAft>
              <a:defRPr sz="3199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8pPr>
            <a:lvl9pPr marL="1827475" algn="l" rtl="0" fontAlgn="base">
              <a:spcBef>
                <a:spcPct val="0"/>
              </a:spcBef>
              <a:spcAft>
                <a:spcPct val="0"/>
              </a:spcAft>
              <a:defRPr sz="3199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9pPr>
          </a:lstStyle>
          <a:p>
            <a:r>
              <a:rPr lang="en-US" altLang="zh-CN" sz="2800" kern="0" dirty="0">
                <a:solidFill>
                  <a:srgbClr val="B739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Existing single-node in-memory concurrent hashtables</a:t>
            </a:r>
            <a:endParaRPr lang="zh-CN" altLang="en-US" sz="2800" kern="0" dirty="0">
              <a:solidFill>
                <a:srgbClr val="B739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85275F-3A94-499B-9CA5-64987AC0DD6A}"/>
              </a:ext>
            </a:extLst>
          </p:cNvPr>
          <p:cNvSpPr txBox="1"/>
          <p:nvPr/>
        </p:nvSpPr>
        <p:spPr>
          <a:xfrm>
            <a:off x="2175373" y="5536732"/>
            <a:ext cx="7841253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Sacrifice key features and cannot match memory speeds!</a:t>
            </a:r>
            <a:endParaRPr lang="en-US" sz="21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13972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889" y="101458"/>
            <a:ext cx="10326393" cy="870517"/>
          </a:xfrm>
        </p:spPr>
        <p:txBody>
          <a:bodyPr/>
          <a:lstStyle/>
          <a:p>
            <a:r>
              <a:rPr lang="en-US" altLang="zh-CN" sz="2800" dirty="0">
                <a:solidFill>
                  <a:srgbClr val="B739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Dandelion Hashtable (DLHT)</a:t>
            </a:r>
            <a:endParaRPr lang="zh-CN" altLang="en-US" sz="2800" dirty="0">
              <a:solidFill>
                <a:srgbClr val="B739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Placeholder 2"/>
          <p:cNvSpPr txBox="1"/>
          <p:nvPr/>
        </p:nvSpPr>
        <p:spPr>
          <a:xfrm>
            <a:off x="514131" y="527619"/>
            <a:ext cx="11156980" cy="23965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33" b="1" dirty="0"/>
          </a:p>
          <a:p>
            <a:endParaRPr lang="en-US" sz="2133" b="1" dirty="0"/>
          </a:p>
          <a:p>
            <a:endParaRPr lang="en-GB" sz="2133" b="1" dirty="0"/>
          </a:p>
          <a:p>
            <a:r>
              <a:rPr lang="en-GB" sz="2133" b="1" dirty="0"/>
              <a:t>Highly concurrent + cache-</a:t>
            </a:r>
            <a:r>
              <a:rPr lang="en-US" altLang="zh-CN" sz="2133" b="1" dirty="0"/>
              <a:t>friendly</a:t>
            </a:r>
            <a:endParaRPr lang="en-GB" sz="2133" b="1" dirty="0"/>
          </a:p>
          <a:p>
            <a:r>
              <a:rPr lang="en-GB" sz="2133" i="1" dirty="0"/>
              <a:t>  Non-blocking </a:t>
            </a:r>
            <a:r>
              <a:rPr lang="en-US" altLang="zh-CN" sz="2133" dirty="0"/>
              <a:t>in</a:t>
            </a:r>
            <a:r>
              <a:rPr lang="en-GB" sz="2133" dirty="0" err="1"/>
              <a:t>dex</a:t>
            </a:r>
            <a:r>
              <a:rPr lang="en-GB" sz="2133" dirty="0"/>
              <a:t> </a:t>
            </a:r>
            <a:r>
              <a:rPr lang="en-US" altLang="zh-CN" sz="2133" dirty="0"/>
              <a:t>operations, </a:t>
            </a:r>
            <a:r>
              <a:rPr lang="en-GB" sz="2133" dirty="0"/>
              <a:t>cache alignment, min. coherence traffic </a:t>
            </a:r>
          </a:p>
          <a:p>
            <a:endParaRPr lang="en-GB" sz="2133" dirty="0"/>
          </a:p>
          <a:p>
            <a:r>
              <a:rPr lang="en-GB" sz="2133" b="1" dirty="0"/>
              <a:t>Memory access </a:t>
            </a:r>
            <a:r>
              <a:rPr lang="en-US" altLang="zh-CN" sz="2133" b="1" dirty="0"/>
              <a:t>aware</a:t>
            </a:r>
            <a:endParaRPr lang="en-GB" sz="2133" b="1" dirty="0"/>
          </a:p>
          <a:p>
            <a:r>
              <a:rPr lang="en-GB" sz="2133" dirty="0"/>
              <a:t>  min memory accesses &amp; masked latency </a:t>
            </a:r>
            <a:r>
              <a:rPr lang="en-GB" sz="2133" dirty="0">
                <a:sym typeface="Wingdings" panose="05000000000000000000" pitchFamily="2" charset="2"/>
              </a:rPr>
              <a:t></a:t>
            </a:r>
            <a:r>
              <a:rPr lang="en-GB" sz="2133" dirty="0"/>
              <a:t> s/w prefetching </a:t>
            </a:r>
            <a:r>
              <a:rPr lang="zh-CN" altLang="en-US" sz="2133" dirty="0"/>
              <a:t>+ </a:t>
            </a:r>
            <a:r>
              <a:rPr lang="en-US" altLang="zh-CN" sz="2133" dirty="0"/>
              <a:t>~1 cache-line / request</a:t>
            </a:r>
          </a:p>
          <a:p>
            <a:endParaRPr lang="en-US" altLang="zh-CN" sz="2133" dirty="0"/>
          </a:p>
          <a:p>
            <a:r>
              <a:rPr lang="en-US" sz="2133" b="1" dirty="0"/>
              <a:t>Non-blocking parallel resize</a:t>
            </a:r>
            <a:endParaRPr lang="en-US" sz="2133" dirty="0"/>
          </a:p>
          <a:p>
            <a:r>
              <a:rPr lang="en-US" sz="2133" dirty="0"/>
              <a:t>  concurrent operations complete with strongest consistency while other threads resize</a:t>
            </a:r>
            <a:endParaRPr lang="en-US" sz="2133" b="1" dirty="0"/>
          </a:p>
          <a:p>
            <a:endParaRPr lang="en-US" sz="2133" b="1" dirty="0"/>
          </a:p>
          <a:p>
            <a:r>
              <a:rPr lang="en-US" sz="2133" b="1" dirty="0"/>
              <a:t>Fully-featured</a:t>
            </a:r>
          </a:p>
          <a:p>
            <a:r>
              <a:rPr lang="en-US" sz="2133" dirty="0"/>
              <a:t>  CRUD + Resize (no caveats), iterator, namespaces, variable size KVs in same index, etc.</a:t>
            </a:r>
            <a:endParaRPr lang="en-GB" sz="2133" dirty="0"/>
          </a:p>
          <a:p>
            <a:endParaRPr lang="en-US" sz="2133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50E1E9-2F6F-46CA-82BC-3382F6861004}"/>
              </a:ext>
            </a:extLst>
          </p:cNvPr>
          <p:cNvGrpSpPr/>
          <p:nvPr/>
        </p:nvGrpSpPr>
        <p:grpSpPr>
          <a:xfrm>
            <a:off x="7715165" y="18006"/>
            <a:ext cx="6264233" cy="1882820"/>
            <a:chOff x="5680937" y="3285428"/>
            <a:chExt cx="5277136" cy="16117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606118-86D7-4480-8499-465C9BF8B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68822" y="3285428"/>
              <a:ext cx="1273004" cy="161177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06F267-21FC-44D9-B661-1AC32C52BE28}"/>
                </a:ext>
              </a:extLst>
            </p:cNvPr>
            <p:cNvSpPr txBox="1"/>
            <p:nvPr/>
          </p:nvSpPr>
          <p:spPr>
            <a:xfrm>
              <a:off x="5680937" y="4658759"/>
              <a:ext cx="5277136" cy="1932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sz="1467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HPDC’24</a:t>
              </a:r>
              <a:endParaRPr kumimoji="1" lang="en-GB" sz="1467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33939" y="1512191"/>
            <a:ext cx="3749191" cy="7772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133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  scalable to many threads</a:t>
            </a:r>
            <a:endParaRPr lang="en-GB" sz="2133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2A5997-1755-4844-A3EF-1C703833DC23}"/>
              </a:ext>
            </a:extLst>
          </p:cNvPr>
          <p:cNvSpPr txBox="1"/>
          <p:nvPr/>
        </p:nvSpPr>
        <p:spPr>
          <a:xfrm>
            <a:off x="4351489" y="5623262"/>
            <a:ext cx="2665191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In short …</a:t>
            </a:r>
            <a:endParaRPr lang="en-US" sz="2100" b="1" dirty="0">
              <a:sym typeface="Wingdings" panose="05000000000000000000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ED70DE-0A7C-40F3-B590-BA5644F83979}"/>
              </a:ext>
            </a:extLst>
          </p:cNvPr>
          <p:cNvSpPr txBox="1"/>
          <p:nvPr/>
        </p:nvSpPr>
        <p:spPr>
          <a:xfrm>
            <a:off x="10239408" y="1550667"/>
            <a:ext cx="1233462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[HPDC’24]</a:t>
            </a:r>
            <a:endParaRPr lang="en-US" sz="21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208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D72E895-119A-4207-BC7E-B5E24D1A067A}"/>
              </a:ext>
            </a:extLst>
          </p:cNvPr>
          <p:cNvGrpSpPr/>
          <p:nvPr/>
        </p:nvGrpSpPr>
        <p:grpSpPr>
          <a:xfrm>
            <a:off x="161717" y="4144432"/>
            <a:ext cx="11732635" cy="2022155"/>
            <a:chOff x="187643" y="3524935"/>
            <a:chExt cx="8799476" cy="1516616"/>
          </a:xfrm>
        </p:grpSpPr>
        <p:pic>
          <p:nvPicPr>
            <p:cNvPr id="26" name="Picture 12" descr="1,397 Credit Score Backgrounds Stock Photos, Pictures &amp; Royalty-Free Images  - iStock">
              <a:extLst>
                <a:ext uri="{FF2B5EF4-FFF2-40B4-BE49-F238E27FC236}">
                  <a16:creationId xmlns:a16="http://schemas.microsoft.com/office/drawing/2014/main" id="{81D3A712-66D1-474F-B943-F3F826B67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503" y="3524935"/>
              <a:ext cx="1516616" cy="1516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8,183 Skeptical Emoji Stock Photos, Pictures &amp; Royalty-Free ...">
              <a:extLst>
                <a:ext uri="{FF2B5EF4-FFF2-40B4-BE49-F238E27FC236}">
                  <a16:creationId xmlns:a16="http://schemas.microsoft.com/office/drawing/2014/main" id="{B21C66BE-EFFB-4C2B-92A7-498C1186B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43" y="3896912"/>
              <a:ext cx="1133019" cy="1133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809417" y="719142"/>
            <a:ext cx="10042741" cy="3998011"/>
            <a:chOff x="0" y="7029400"/>
            <a:chExt cx="10376628" cy="4171052"/>
          </a:xfrm>
        </p:grpSpPr>
        <p:grpSp>
          <p:nvGrpSpPr>
            <p:cNvPr id="44" name="Group 43"/>
            <p:cNvGrpSpPr/>
            <p:nvPr/>
          </p:nvGrpSpPr>
          <p:grpSpPr>
            <a:xfrm>
              <a:off x="0" y="7029400"/>
              <a:ext cx="8452259" cy="4165928"/>
              <a:chOff x="1498862" y="8480096"/>
              <a:chExt cx="8452259" cy="4165928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8862" y="8480096"/>
                <a:ext cx="8452259" cy="416592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6"/>
              <a:srcRect r="90637" b="60316"/>
              <a:stretch/>
            </p:blipFill>
            <p:spPr>
              <a:xfrm>
                <a:off x="2869587" y="12372015"/>
                <a:ext cx="734538" cy="206676"/>
              </a:xfrm>
              <a:prstGeom prst="rect">
                <a:avLst/>
              </a:prstGeom>
            </p:spPr>
          </p:pic>
        </p:grp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/>
            <a:srcRect l="82638" t="7041"/>
            <a:stretch/>
          </p:blipFill>
          <p:spPr>
            <a:xfrm>
              <a:off x="8383451" y="7327824"/>
              <a:ext cx="1467483" cy="387262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/>
            <a:srcRect l="50264" t="37573" r="36105" b="52055"/>
            <a:stretch/>
          </p:blipFill>
          <p:spPr>
            <a:xfrm>
              <a:off x="8536193" y="8613576"/>
              <a:ext cx="1152129" cy="43204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/>
            <a:srcRect l="50251" t="85639" r="35567" b="9175"/>
            <a:stretch/>
          </p:blipFill>
          <p:spPr>
            <a:xfrm>
              <a:off x="8544272" y="10557792"/>
              <a:ext cx="1198739" cy="21602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/>
            <a:srcRect r="90637" b="60316"/>
            <a:stretch/>
          </p:blipFill>
          <p:spPr>
            <a:xfrm>
              <a:off x="8379543" y="7461448"/>
              <a:ext cx="1388865" cy="104032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500615" y="7564666"/>
              <a:ext cx="1467482" cy="7848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l"/>
              <a:r>
                <a:rPr lang="en-US" sz="15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Occupancy</a:t>
              </a:r>
              <a:r>
                <a:rPr lang="en-US" sz="15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(on resize </a:t>
              </a:r>
              <a:br>
                <a:rPr lang="en-US" sz="15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</a:br>
              <a:r>
                <a:rPr lang="en-US" sz="15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with </a:t>
              </a:r>
              <a:r>
                <a:rPr lang="en-US" sz="1500" dirty="0" err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wyhash</a:t>
              </a:r>
              <a:r>
                <a:rPr lang="en-US" sz="15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</a:t>
              </a:r>
              <a:endParaRPr lang="en-GB" sz="15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/>
            <a:srcRect r="90637" b="60316"/>
            <a:stretch/>
          </p:blipFill>
          <p:spPr>
            <a:xfrm>
              <a:off x="8557777" y="9205823"/>
              <a:ext cx="1092014" cy="40533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8832304" y="9266013"/>
              <a:ext cx="1272844" cy="33715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l"/>
              <a:r>
                <a:rPr lang="en-US" sz="15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5%</a:t>
              </a:r>
              <a:endParaRPr lang="en-GB" sz="15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103784" y="10853466"/>
              <a:ext cx="1272844" cy="3231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l"/>
              <a:r>
                <a:rPr lang="en-US" sz="15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~70%</a:t>
              </a:r>
              <a:endParaRPr lang="en-GB" sz="15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/>
            <a:srcRect r="90637" b="60316"/>
            <a:stretch/>
          </p:blipFill>
          <p:spPr>
            <a:xfrm>
              <a:off x="8615162" y="9909679"/>
              <a:ext cx="1092014" cy="40533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8820061" y="9927949"/>
              <a:ext cx="1272844" cy="3231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l"/>
              <a:r>
                <a:rPr lang="en-US" sz="1500" b="1" dirty="0">
                  <a:solidFill>
                    <a:srgbClr val="F8913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30%</a:t>
              </a:r>
              <a:endParaRPr lang="en-GB" sz="1500" dirty="0">
                <a:solidFill>
                  <a:srgbClr val="F8913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14F65828-966F-445D-8D81-4CBAC0733C24}"/>
              </a:ext>
            </a:extLst>
          </p:cNvPr>
          <p:cNvSpPr/>
          <p:nvPr/>
        </p:nvSpPr>
        <p:spPr bwMode="auto">
          <a:xfrm>
            <a:off x="809417" y="4308217"/>
            <a:ext cx="9647355" cy="421537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87D54D-4F8D-4099-9069-E2A6D94D3B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6871" y="4446449"/>
            <a:ext cx="209231" cy="185983"/>
          </a:xfrm>
          <a:prstGeom prst="rect">
            <a:avLst/>
          </a:prstGeom>
        </p:spPr>
      </p:pic>
      <p:sp>
        <p:nvSpPr>
          <p:cNvPr id="32" name="标题 1">
            <a:extLst>
              <a:ext uri="{FF2B5EF4-FFF2-40B4-BE49-F238E27FC236}">
                <a16:creationId xmlns:a16="http://schemas.microsoft.com/office/drawing/2014/main" id="{2888BD36-C322-44C3-8181-C4E5D347C914}"/>
              </a:ext>
            </a:extLst>
          </p:cNvPr>
          <p:cNvSpPr txBox="1">
            <a:spLocks/>
          </p:cNvSpPr>
          <p:nvPr/>
        </p:nvSpPr>
        <p:spPr>
          <a:xfrm>
            <a:off x="520889" y="101458"/>
            <a:ext cx="10326393" cy="8705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99" b="1"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99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99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99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99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5pPr>
            <a:lvl6pPr marL="456871" algn="l" rtl="0" fontAlgn="base">
              <a:spcBef>
                <a:spcPct val="0"/>
              </a:spcBef>
              <a:spcAft>
                <a:spcPct val="0"/>
              </a:spcAft>
              <a:defRPr sz="3199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6pPr>
            <a:lvl7pPr marL="913738" algn="l" rtl="0" fontAlgn="base">
              <a:spcBef>
                <a:spcPct val="0"/>
              </a:spcBef>
              <a:spcAft>
                <a:spcPct val="0"/>
              </a:spcAft>
              <a:defRPr sz="3199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7pPr>
            <a:lvl8pPr marL="1370606" algn="l" rtl="0" fontAlgn="base">
              <a:spcBef>
                <a:spcPct val="0"/>
              </a:spcBef>
              <a:spcAft>
                <a:spcPct val="0"/>
              </a:spcAft>
              <a:defRPr sz="3199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8pPr>
            <a:lvl9pPr marL="1827475" algn="l" rtl="0" fontAlgn="base">
              <a:spcBef>
                <a:spcPct val="0"/>
              </a:spcBef>
              <a:spcAft>
                <a:spcPct val="0"/>
              </a:spcAft>
              <a:defRPr sz="3199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9pPr>
          </a:lstStyle>
          <a:p>
            <a:r>
              <a:rPr lang="en-US" altLang="zh-CN" sz="2800" kern="0" dirty="0">
                <a:solidFill>
                  <a:srgbClr val="B739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DLHT ticks all boxes</a:t>
            </a:r>
            <a:endParaRPr lang="zh-CN" altLang="en-US" sz="2800" kern="0" dirty="0">
              <a:solidFill>
                <a:srgbClr val="B739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BB19E7-6144-4A36-AD25-745BAD42E95F}"/>
              </a:ext>
            </a:extLst>
          </p:cNvPr>
          <p:cNvSpPr txBox="1"/>
          <p:nvPr/>
        </p:nvSpPr>
        <p:spPr>
          <a:xfrm>
            <a:off x="2286433" y="5428365"/>
            <a:ext cx="7372411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Reality check: Do all these translate into performance?</a:t>
            </a:r>
            <a:endParaRPr lang="en-US" sz="21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08125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A85BCA-AB08-4914-AC8E-670F4EDC2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4"/>
          <a:stretch/>
        </p:blipFill>
        <p:spPr>
          <a:xfrm>
            <a:off x="338138" y="1172576"/>
            <a:ext cx="6043540" cy="3400465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40FE90A3-9576-46EF-A56F-4655FF555442}"/>
              </a:ext>
            </a:extLst>
          </p:cNvPr>
          <p:cNvGrpSpPr/>
          <p:nvPr/>
        </p:nvGrpSpPr>
        <p:grpSpPr>
          <a:xfrm>
            <a:off x="2371510" y="1935954"/>
            <a:ext cx="2140594" cy="3014308"/>
            <a:chOff x="3122876" y="2742916"/>
            <a:chExt cx="2140594" cy="301430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EAF0630-8762-49F5-A73B-36C2C74442BE}"/>
                </a:ext>
              </a:extLst>
            </p:cNvPr>
            <p:cNvGrpSpPr/>
            <p:nvPr/>
          </p:nvGrpSpPr>
          <p:grpSpPr>
            <a:xfrm>
              <a:off x="3122876" y="5125471"/>
              <a:ext cx="2140594" cy="631753"/>
              <a:chOff x="3122876" y="5125471"/>
              <a:chExt cx="2140594" cy="631753"/>
            </a:xfrm>
          </p:grpSpPr>
          <p:sp>
            <p:nvSpPr>
              <p:cNvPr id="52" name="Text Placeholder 2">
                <a:extLst>
                  <a:ext uri="{FF2B5EF4-FFF2-40B4-BE49-F238E27FC236}">
                    <a16:creationId xmlns:a16="http://schemas.microsoft.com/office/drawing/2014/main" id="{62D52AE4-906B-469D-A5BC-FE89DAD19411}"/>
                  </a:ext>
                </a:extLst>
              </p:cNvPr>
              <p:cNvSpPr txBox="1"/>
              <p:nvPr/>
            </p:nvSpPr>
            <p:spPr>
              <a:xfrm>
                <a:off x="3122876" y="5355724"/>
                <a:ext cx="2140594" cy="401500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400" b="1" dirty="0">
                    <a:solidFill>
                      <a:prstClr val="black"/>
                    </a:solidFill>
                    <a:latin typeface="FrutigerNext LT Medium"/>
                    <a:ea typeface="华文细黑"/>
                  </a:rPr>
                  <a:t>o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utigerNext LT Medium"/>
                    <a:ea typeface="华文细黑"/>
                  </a:rPr>
                  <a:t>pen addressing </a:t>
                </a:r>
                <a:r>
                  <a:rPr lang="en-US" altLang="zh-CN" sz="1400" b="1" dirty="0">
                    <a:solidFill>
                      <a:prstClr val="black"/>
                    </a:solidFill>
                    <a:latin typeface="FrutigerNext LT Medium"/>
                    <a:ea typeface="华文细黑"/>
                  </a:rPr>
                  <a:t>with dels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400" b="1" dirty="0">
                    <a:solidFill>
                      <a:prstClr val="black"/>
                    </a:solidFill>
                    <a:latin typeface="FrutigerNext LT Medium"/>
                    <a:ea typeface="华文细黑"/>
                  </a:rPr>
                  <a:t>&amp; fastest growing</a:t>
                </a: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utigerNext LT Medium"/>
                  <a:ea typeface="华文细黑"/>
                </a:endParaRP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D5D38AC4-62B0-4527-86C8-044C5DC94E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17397" y="5125471"/>
                <a:ext cx="127359" cy="275400"/>
              </a:xfrm>
              <a:prstGeom prst="straightConnector1">
                <a:avLst/>
              </a:prstGeom>
              <a:ln w="28575" cap="flat" cmpd="sng" algn="ctr">
                <a:solidFill>
                  <a:srgbClr val="979797">
                    <a:alpha val="100000"/>
                  </a:srgbClr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92A8030-0579-48A5-B6DB-2FE390649043}"/>
                </a:ext>
              </a:extLst>
            </p:cNvPr>
            <p:cNvGrpSpPr/>
            <p:nvPr/>
          </p:nvGrpSpPr>
          <p:grpSpPr>
            <a:xfrm>
              <a:off x="3446699" y="2742916"/>
              <a:ext cx="678447" cy="1920266"/>
              <a:chOff x="890174" y="1583341"/>
              <a:chExt cx="678447" cy="3574872"/>
            </a:xfrm>
          </p:grpSpPr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DD7B7F6E-4251-4D96-8335-745B453869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32797" y="1583341"/>
                <a:ext cx="28075" cy="3574872"/>
              </a:xfrm>
              <a:prstGeom prst="straightConnector1">
                <a:avLst/>
              </a:prstGeom>
              <a:ln w="38100" cap="flat" cmpd="sng" algn="ctr">
                <a:solidFill>
                  <a:srgbClr val="EA4335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 Placeholder 2">
                <a:extLst>
                  <a:ext uri="{FF2B5EF4-FFF2-40B4-BE49-F238E27FC236}">
                    <a16:creationId xmlns:a16="http://schemas.microsoft.com/office/drawing/2014/main" id="{70DC42F5-2665-4171-BE9E-583AB6D9E1B3}"/>
                  </a:ext>
                </a:extLst>
              </p:cNvPr>
              <p:cNvSpPr txBox="1"/>
              <p:nvPr/>
            </p:nvSpPr>
            <p:spPr>
              <a:xfrm>
                <a:off x="890174" y="2455517"/>
                <a:ext cx="678447" cy="430852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A4335"/>
                    </a:solidFill>
                    <a:effectLst/>
                    <a:uLnTx/>
                    <a:uFillTx/>
                    <a:latin typeface="FrutigerNext LT Medium"/>
                    <a:ea typeface="华文细黑"/>
                  </a:rPr>
                  <a:t>12x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A4335"/>
                    </a:solidFill>
                    <a:effectLst/>
                    <a:uLnTx/>
                    <a:uFillTx/>
                    <a:latin typeface="FrutigerNext LT Medium"/>
                    <a:ea typeface="华文细黑"/>
                  </a:rPr>
                </a:b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A4335"/>
                  </a:solidFill>
                  <a:effectLst/>
                  <a:uLnTx/>
                  <a:uFillTx/>
                  <a:latin typeface="FrutigerNext LT Medium"/>
                  <a:ea typeface="华文细黑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8138" y="39826"/>
            <a:ext cx="10326393" cy="870517"/>
          </a:xfrm>
        </p:spPr>
        <p:txBody>
          <a:bodyPr/>
          <a:lstStyle/>
          <a:p>
            <a:r>
              <a:rPr lang="en-US" altLang="zh-CN" sz="2800" dirty="0">
                <a:solidFill>
                  <a:srgbClr val="B739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DLHT Performance</a:t>
            </a:r>
            <a:endParaRPr lang="zh-CN" altLang="en-US" sz="2800" dirty="0">
              <a:solidFill>
                <a:srgbClr val="B739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" y="807337"/>
            <a:ext cx="10768300" cy="2237721"/>
            <a:chOff x="5050455" y="2908844"/>
            <a:chExt cx="7360251" cy="1476142"/>
          </a:xfrm>
        </p:grpSpPr>
        <p:sp>
          <p:nvSpPr>
            <p:cNvPr id="24" name="Text Placeholder 2"/>
            <p:cNvSpPr txBox="1"/>
            <p:nvPr/>
          </p:nvSpPr>
          <p:spPr>
            <a:xfrm rot="16200000">
              <a:off x="4762675" y="3880628"/>
              <a:ext cx="792138" cy="21657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67" b="1" dirty="0"/>
                <a:t>MIOPS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76482" y="2908844"/>
              <a:ext cx="5834224" cy="16242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GB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Memory-resident workload</a:t>
              </a:r>
              <a:r>
                <a:rPr kumimoji="1" lang="en-GB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: 100M (16B KV) pairs uniformly </a:t>
              </a:r>
              <a:r>
                <a:rPr kumimoji="1" lang="en-US" altLang="zh-CN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Get/Ins/Del   |  64 threads</a:t>
              </a:r>
              <a:endParaRPr kumimoji="1" lang="en-GB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7E219E0A-637E-4291-BC42-B2CFE8D2F833}"/>
              </a:ext>
            </a:extLst>
          </p:cNvPr>
          <p:cNvSpPr txBox="1"/>
          <p:nvPr/>
        </p:nvSpPr>
        <p:spPr>
          <a:xfrm>
            <a:off x="6961124" y="4593910"/>
            <a:ext cx="4761748" cy="14567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Dandelion Single-node Serializable </a:t>
            </a:r>
            <a:r>
              <a:rPr lang="en-GB" b="1" dirty="0" err="1">
                <a:solidFill>
                  <a:schemeClr val="bg1">
                    <a:lumMod val="95000"/>
                  </a:schemeClr>
                </a:solidFill>
              </a:rPr>
              <a:t>Txs</a:t>
            </a:r>
            <a:br>
              <a:rPr lang="en-GB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using DLHT as in-memory storage</a:t>
            </a:r>
            <a:br>
              <a:rPr lang="en-GB" sz="1400" b="1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i="1" u="sng" dirty="0">
                <a:solidFill>
                  <a:schemeClr val="bg1">
                    <a:lumMod val="95000"/>
                  </a:schemeClr>
                </a:solidFill>
              </a:rPr>
              <a:t>TATP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: &gt;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250M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txs/sec (read-intensive)</a:t>
            </a: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n-GB" i="1" u="sng" dirty="0">
                <a:solidFill>
                  <a:schemeClr val="bg1">
                    <a:lumMod val="95000"/>
                  </a:schemeClr>
                </a:solidFill>
              </a:rPr>
              <a:t>Smallbank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: &gt;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170M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txs/sec (write-intensive)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9D0B7A-5FA2-45B0-9AA8-47A2A4D67BBF}"/>
              </a:ext>
            </a:extLst>
          </p:cNvPr>
          <p:cNvSpPr/>
          <p:nvPr/>
        </p:nvSpPr>
        <p:spPr bwMode="auto">
          <a:xfrm>
            <a:off x="5343400" y="1212618"/>
            <a:ext cx="917806" cy="3458350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55D68EF-63A7-4144-AAF7-9F37A33C7002}"/>
              </a:ext>
            </a:extLst>
          </p:cNvPr>
          <p:cNvGrpSpPr/>
          <p:nvPr/>
        </p:nvGrpSpPr>
        <p:grpSpPr>
          <a:xfrm>
            <a:off x="6514980" y="1257594"/>
            <a:ext cx="5631301" cy="2918588"/>
            <a:chOff x="6514980" y="1257594"/>
            <a:chExt cx="5631301" cy="291858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183009A-AA2A-42D4-A74A-B7F25E728C86}"/>
                </a:ext>
              </a:extLst>
            </p:cNvPr>
            <p:cNvGrpSpPr/>
            <p:nvPr/>
          </p:nvGrpSpPr>
          <p:grpSpPr>
            <a:xfrm>
              <a:off x="6514980" y="1257594"/>
              <a:ext cx="5631301" cy="2918588"/>
              <a:chOff x="6514980" y="1257594"/>
              <a:chExt cx="5631301" cy="291858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BDEEA5C-D04F-47AC-9831-E02F12D42D29}"/>
                  </a:ext>
                </a:extLst>
              </p:cNvPr>
              <p:cNvGrpSpPr/>
              <p:nvPr/>
            </p:nvGrpSpPr>
            <p:grpSpPr>
              <a:xfrm>
                <a:off x="6514980" y="1257594"/>
                <a:ext cx="5631301" cy="2918588"/>
                <a:chOff x="6514980" y="1257594"/>
                <a:chExt cx="5631301" cy="2918588"/>
              </a:xfrm>
            </p:grpSpPr>
            <p:sp>
              <p:nvSpPr>
                <p:cNvPr id="33" name="Text Placeholder 2">
                  <a:extLst>
                    <a:ext uri="{FF2B5EF4-FFF2-40B4-BE49-F238E27FC236}">
                      <a16:creationId xmlns:a16="http://schemas.microsoft.com/office/drawing/2014/main" id="{FE7277DB-37C4-4313-993F-C9D67C16BF78}"/>
                    </a:ext>
                  </a:extLst>
                </p:cNvPr>
                <p:cNvSpPr txBox="1"/>
                <p:nvPr/>
              </p:nvSpPr>
              <p:spPr>
                <a:xfrm>
                  <a:off x="8775260" y="3993295"/>
                  <a:ext cx="3078603" cy="182887"/>
                </a:xfrm>
                <a:prstGeom prst="rect">
                  <a:avLst/>
                </a:prstGeom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1600" b="1"/>
                    <a:t>Time (secs)</a:t>
                  </a:r>
                  <a:endParaRPr lang="en-US" altLang="zh-CN" sz="1600" b="1" dirty="0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E8BA50A5-9BB2-41DB-97A4-3BCFDE258504}"/>
                    </a:ext>
                  </a:extLst>
                </p:cNvPr>
                <p:cNvGrpSpPr/>
                <p:nvPr/>
              </p:nvGrpSpPr>
              <p:grpSpPr>
                <a:xfrm>
                  <a:off x="6514980" y="1257594"/>
                  <a:ext cx="5631301" cy="2630022"/>
                  <a:chOff x="6514980" y="1257594"/>
                  <a:chExt cx="5631301" cy="2630022"/>
                </a:xfrm>
              </p:grpSpPr>
              <p:pic>
                <p:nvPicPr>
                  <p:cNvPr id="35" name="Picture 34" descr="upload_501114377">
                    <a:extLst>
                      <a:ext uri="{FF2B5EF4-FFF2-40B4-BE49-F238E27FC236}">
                        <a16:creationId xmlns:a16="http://schemas.microsoft.com/office/drawing/2014/main" id="{FA6A3AA1-A554-417A-8AAC-7DB1624798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rcRect t="9016"/>
                  <a:stretch>
                    <a:fillRect/>
                  </a:stretch>
                </p:blipFill>
                <p:spPr>
                  <a:xfrm>
                    <a:off x="6514980" y="1671648"/>
                    <a:ext cx="5386785" cy="2215968"/>
                  </a:xfrm>
                  <a:prstGeom prst="rect">
                    <a:avLst/>
                  </a:prstGeom>
                </p:spPr>
              </p:pic>
              <p:sp>
                <p:nvSpPr>
                  <p:cNvPr id="36" name="Text Placeholder 2">
                    <a:extLst>
                      <a:ext uri="{FF2B5EF4-FFF2-40B4-BE49-F238E27FC236}">
                        <a16:creationId xmlns:a16="http://schemas.microsoft.com/office/drawing/2014/main" id="{C70660BA-4F23-41D1-B538-C6E9CC01BDD3}"/>
                      </a:ext>
                    </a:extLst>
                  </p:cNvPr>
                  <p:cNvSpPr txBox="1"/>
                  <p:nvPr/>
                </p:nvSpPr>
                <p:spPr>
                  <a:xfrm>
                    <a:off x="7650301" y="1257594"/>
                    <a:ext cx="4495980" cy="304812"/>
                  </a:xfrm>
                  <a:prstGeom prst="rect">
                    <a:avLst/>
                  </a:prstGeom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altLang="zh-CN" sz="1333" b="1" dirty="0"/>
                      <a:t>Resize with </a:t>
                    </a:r>
                    <a:r>
                      <a:rPr lang="en-US" altLang="zh-CN" sz="1333" b="1" dirty="0">
                        <a:sym typeface="+mn-ea"/>
                      </a:rPr>
                      <a:t>consistent Gets/Inserts (60/4 threads)</a:t>
                    </a:r>
                    <a:r>
                      <a:rPr lang="en-US" altLang="zh-CN" sz="1333" b="1" dirty="0"/>
                      <a:t> </a:t>
                    </a:r>
                  </a:p>
                </p:txBody>
              </p:sp>
            </p:grp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E495F2-2B53-4EC3-8D4D-88EC2A97E967}"/>
                  </a:ext>
                </a:extLst>
              </p:cNvPr>
              <p:cNvSpPr txBox="1"/>
              <p:nvPr userDrawn="1"/>
            </p:nvSpPr>
            <p:spPr>
              <a:xfrm>
                <a:off x="8171171" y="1935954"/>
                <a:ext cx="2392776" cy="350535"/>
              </a:xfrm>
              <a:prstGeom prst="rect">
                <a:avLst/>
              </a:prstGeom>
            </p:spPr>
            <p:txBody>
              <a:bodyPr wrap="square" rtlCol="0">
                <a:noAutofit/>
              </a:bodyPr>
              <a:lstStyle/>
              <a:p>
                <a:r>
                  <a:rPr lang="en-US" altLang="zh-CN" sz="1467" b="1" dirty="0"/>
                  <a:t>non</a:t>
                </a:r>
                <a:r>
                  <a:rPr lang="zh-CN" altLang="en-US" sz="1467" b="1" dirty="0"/>
                  <a:t>-</a:t>
                </a:r>
                <a:r>
                  <a:rPr lang="en-US" altLang="zh-CN" sz="1467" b="1" dirty="0"/>
                  <a:t>blocking resize</a:t>
                </a:r>
              </a:p>
              <a:p>
                <a:r>
                  <a:rPr lang="en-US" altLang="zh-CN" sz="1467" b="1" dirty="0"/>
                  <a:t>200M </a:t>
                </a:r>
                <a:r>
                  <a:rPr lang="zh-CN" altLang="en-US" sz="1467" b="1" dirty="0"/>
                  <a:t>-</a:t>
                </a:r>
                <a:r>
                  <a:rPr lang="en-US" altLang="zh-CN" sz="1467" b="1" dirty="0"/>
                  <a:t>&gt; 800M index</a:t>
                </a:r>
                <a:endParaRPr lang="zh-CN" altLang="en-US" sz="1467" b="1" dirty="0"/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084D8E3-AF00-4C33-AEC9-AB5722CADC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7881" y="1875571"/>
              <a:ext cx="2423348" cy="0"/>
            </a:xfrm>
            <a:prstGeom prst="straightConnector1">
              <a:avLst/>
            </a:prstGeom>
            <a:ln w="28575" cap="flat" cmpd="sng" algn="ctr">
              <a:solidFill>
                <a:srgbClr val="979797">
                  <a:alpha val="100000"/>
                </a:srgb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 descr="upload_501114377">
              <a:extLst>
                <a:ext uri="{FF2B5EF4-FFF2-40B4-BE49-F238E27FC236}">
                  <a16:creationId xmlns:a16="http://schemas.microsoft.com/office/drawing/2014/main" id="{F345BA91-BDC7-4153-9CC6-B6E052947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89344"/>
            <a:stretch>
              <a:fillRect/>
            </a:stretch>
          </p:blipFill>
          <p:spPr>
            <a:xfrm>
              <a:off x="7212974" y="1564845"/>
              <a:ext cx="4435017" cy="213368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8F810FE-F5E2-4279-B9B7-16135EE39158}"/>
              </a:ext>
            </a:extLst>
          </p:cNvPr>
          <p:cNvSpPr txBox="1"/>
          <p:nvPr/>
        </p:nvSpPr>
        <p:spPr>
          <a:xfrm>
            <a:off x="1237949" y="6309486"/>
            <a:ext cx="8774891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Up to 1.7B ops/sec, Non-blocking resize,  &gt;250 M. serializable </a:t>
            </a:r>
            <a:r>
              <a:rPr lang="en-US" sz="2100" b="1" dirty="0" err="1"/>
              <a:t>txs</a:t>
            </a:r>
            <a:r>
              <a:rPr lang="en-US" sz="2100" b="1" dirty="0"/>
              <a:t>/s</a:t>
            </a:r>
            <a:endParaRPr lang="en-US" sz="2100" b="1" dirty="0">
              <a:sym typeface="Wingdings" panose="05000000000000000000" pitchFamily="2" charset="2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A9B4053-F09A-4963-924F-BD8B5F893B14}"/>
              </a:ext>
            </a:extLst>
          </p:cNvPr>
          <p:cNvGrpSpPr/>
          <p:nvPr/>
        </p:nvGrpSpPr>
        <p:grpSpPr>
          <a:xfrm>
            <a:off x="3102862" y="2909021"/>
            <a:ext cx="793251" cy="1021124"/>
            <a:chOff x="4172704" y="4124747"/>
            <a:chExt cx="793251" cy="1021124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FF71100-B251-4B14-B4D8-5E5167ACBC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2602" y="4490457"/>
              <a:ext cx="5673" cy="655414"/>
            </a:xfrm>
            <a:prstGeom prst="straightConnector1">
              <a:avLst/>
            </a:prstGeom>
            <a:ln w="38100" cap="flat" cmpd="sng" algn="ctr">
              <a:solidFill>
                <a:srgbClr val="19A002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 Placeholder 2">
              <a:extLst>
                <a:ext uri="{FF2B5EF4-FFF2-40B4-BE49-F238E27FC236}">
                  <a16:creationId xmlns:a16="http://schemas.microsoft.com/office/drawing/2014/main" id="{2FF412EF-0BD1-4EA6-811C-1641B9DBC828}"/>
                </a:ext>
              </a:extLst>
            </p:cNvPr>
            <p:cNvSpPr txBox="1"/>
            <p:nvPr/>
          </p:nvSpPr>
          <p:spPr>
            <a:xfrm>
              <a:off x="4172704" y="4124747"/>
              <a:ext cx="793251" cy="23143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9A002"/>
                  </a:solidFill>
                  <a:effectLst/>
                  <a:uLnTx/>
                  <a:uFillTx/>
                  <a:latin typeface="FrutigerNext LT Medium"/>
                  <a:ea typeface="华文细黑"/>
                </a:rPr>
                <a:t>4x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A4335"/>
                  </a:solidFill>
                  <a:effectLst/>
                  <a:uLnTx/>
                  <a:uFillTx/>
                  <a:latin typeface="FrutigerNext LT Medium"/>
                  <a:ea typeface="华文细黑"/>
                </a:rPr>
              </a:b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EA4335"/>
                </a:solidFill>
                <a:effectLst/>
                <a:uLnTx/>
                <a:uFillTx/>
                <a:latin typeface="FrutigerNext LT Medium"/>
                <a:ea typeface="华文细黑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C708920-C587-4931-88DD-9E6B00A66BEE}"/>
              </a:ext>
            </a:extLst>
          </p:cNvPr>
          <p:cNvGrpSpPr/>
          <p:nvPr/>
        </p:nvGrpSpPr>
        <p:grpSpPr>
          <a:xfrm>
            <a:off x="469128" y="1671529"/>
            <a:ext cx="1486734" cy="3048480"/>
            <a:chOff x="377659" y="2445569"/>
            <a:chExt cx="1486734" cy="304848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E473E94-6767-411A-B163-28105C8F1D32}"/>
                </a:ext>
              </a:extLst>
            </p:cNvPr>
            <p:cNvGrpSpPr/>
            <p:nvPr/>
          </p:nvGrpSpPr>
          <p:grpSpPr>
            <a:xfrm>
              <a:off x="377659" y="5092549"/>
              <a:ext cx="1486734" cy="401500"/>
              <a:chOff x="377659" y="5092549"/>
              <a:chExt cx="1486734" cy="401500"/>
            </a:xfrm>
          </p:grpSpPr>
          <p:sp>
            <p:nvSpPr>
              <p:cNvPr id="62" name="Text Placeholder 2">
                <a:extLst>
                  <a:ext uri="{FF2B5EF4-FFF2-40B4-BE49-F238E27FC236}">
                    <a16:creationId xmlns:a16="http://schemas.microsoft.com/office/drawing/2014/main" id="{07F7688F-D19A-4CEB-B816-52E82DEF6A84}"/>
                  </a:ext>
                </a:extLst>
              </p:cNvPr>
              <p:cNvSpPr txBox="1"/>
              <p:nvPr/>
            </p:nvSpPr>
            <p:spPr>
              <a:xfrm>
                <a:off x="377659" y="5092549"/>
                <a:ext cx="1486734" cy="401500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utigerNext LT Medium"/>
                    <a:ea typeface="华文细黑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400" b="1" dirty="0">
                    <a:solidFill>
                      <a:prstClr val="black"/>
                    </a:solidFill>
                    <a:latin typeface="FrutigerNext LT Medium"/>
                    <a:ea typeface="华文细黑"/>
                  </a:rPr>
                  <a:t>c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utigerNext LT Medium"/>
                    <a:ea typeface="华文细黑"/>
                  </a:rPr>
                  <a:t>lose addressing </a:t>
                </a:r>
              </a:p>
            </p:txBody>
          </p: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A0840B09-AC58-419B-8499-603EFD5AF5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7317" y="5095630"/>
                <a:ext cx="119163" cy="244424"/>
              </a:xfrm>
              <a:prstGeom prst="straightConnector1">
                <a:avLst/>
              </a:prstGeom>
              <a:ln w="28575" cap="flat" cmpd="sng" algn="ctr">
                <a:solidFill>
                  <a:srgbClr val="979797">
                    <a:alpha val="100000"/>
                  </a:srgbClr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366B6BB-B541-4A6C-A186-BBCDF2F7A903}"/>
                </a:ext>
              </a:extLst>
            </p:cNvPr>
            <p:cNvGrpSpPr/>
            <p:nvPr/>
          </p:nvGrpSpPr>
          <p:grpSpPr>
            <a:xfrm>
              <a:off x="971123" y="2445569"/>
              <a:ext cx="693934" cy="1695282"/>
              <a:chOff x="1202071" y="2585591"/>
              <a:chExt cx="693934" cy="1695282"/>
            </a:xfrm>
          </p:grpSpPr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E85C56B8-13AA-4263-848F-220D75C335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02071" y="2585591"/>
                <a:ext cx="15487" cy="1695282"/>
              </a:xfrm>
              <a:prstGeom prst="straightConnector1">
                <a:avLst/>
              </a:prstGeom>
              <a:ln w="38100" cap="flat" cmpd="sng" algn="ctr">
                <a:solidFill>
                  <a:srgbClr val="4285F4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 Placeholder 2">
                <a:extLst>
                  <a:ext uri="{FF2B5EF4-FFF2-40B4-BE49-F238E27FC236}">
                    <a16:creationId xmlns:a16="http://schemas.microsoft.com/office/drawing/2014/main" id="{308F72C6-4A23-4373-B0EE-930F5AD1CFB9}"/>
                  </a:ext>
                </a:extLst>
              </p:cNvPr>
              <p:cNvSpPr txBox="1"/>
              <p:nvPr/>
            </p:nvSpPr>
            <p:spPr>
              <a:xfrm>
                <a:off x="1217558" y="3200551"/>
                <a:ext cx="678447" cy="430852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285F4"/>
                    </a:solidFill>
                    <a:effectLst/>
                    <a:uLnTx/>
                    <a:uFillTx/>
                    <a:latin typeface="FrutigerNext LT Medium"/>
                    <a:ea typeface="华文细黑"/>
                  </a:rPr>
                  <a:t>3.5x</a:t>
                </a:r>
                <a:b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285F4"/>
                    </a:solidFill>
                    <a:effectLst/>
                    <a:uLnTx/>
                    <a:uFillTx/>
                    <a:latin typeface="FrutigerNext LT Medium"/>
                    <a:ea typeface="华文细黑"/>
                  </a:rPr>
                </a:b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285F4"/>
                  </a:solidFill>
                  <a:effectLst/>
                  <a:uLnTx/>
                  <a:uFillTx/>
                  <a:latin typeface="FrutigerNext LT Medium"/>
                  <a:ea typeface="华文细黑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85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2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FFEEF52-6825-4F62-A875-8F19EEB6AFB8}"/>
              </a:ext>
            </a:extLst>
          </p:cNvPr>
          <p:cNvSpPr/>
          <p:nvPr/>
        </p:nvSpPr>
        <p:spPr>
          <a:xfrm>
            <a:off x="6543923" y="1946837"/>
            <a:ext cx="3196426" cy="1632603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Recovery Protocol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Recover </a:t>
            </a:r>
            <a:r>
              <a:rPr lang="en-GB" dirty="0" err="1"/>
              <a:t>txs</a:t>
            </a:r>
            <a:r>
              <a:rPr lang="en-GB" dirty="0"/>
              <a:t> after fault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Correctness verified</a:t>
            </a:r>
            <a:endParaRPr lang="en-GB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3F02A-BA08-4FB8-BC59-AF56F05A1A8D}"/>
              </a:ext>
            </a:extLst>
          </p:cNvPr>
          <p:cNvSpPr/>
          <p:nvPr/>
        </p:nvSpPr>
        <p:spPr>
          <a:xfrm>
            <a:off x="6095996" y="3880237"/>
            <a:ext cx="3644352" cy="1137036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Data structures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Hashtable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B+tree</a:t>
            </a:r>
            <a:endParaRPr lang="en-GB" dirty="0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ED1BBA53-4517-4DBA-A7E6-453ED57247C6}"/>
              </a:ext>
            </a:extLst>
          </p:cNvPr>
          <p:cNvSpPr/>
          <p:nvPr/>
        </p:nvSpPr>
        <p:spPr bwMode="auto">
          <a:xfrm>
            <a:off x="9544038" y="3089936"/>
            <a:ext cx="2446679" cy="1421331"/>
          </a:xfrm>
          <a:prstGeom prst="wedgeRectCallout">
            <a:avLst>
              <a:gd name="adj1" fmla="val -75835"/>
              <a:gd name="adj2" fmla="val 5400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9756" y="-8166725"/>
            <a:ext cx="104412" cy="8410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013787A-686E-4D7E-A020-9A7A0D522A61}"/>
              </a:ext>
            </a:extLst>
          </p:cNvPr>
          <p:cNvSpPr/>
          <p:nvPr/>
        </p:nvSpPr>
        <p:spPr>
          <a:xfrm>
            <a:off x="1959076" y="1946838"/>
            <a:ext cx="4201500" cy="1632604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Transactional Protocol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Skeleton (3 novel protocols)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Distributed and single-node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BFA870-B902-4AF5-9CC3-ACDDCC329FB9}"/>
              </a:ext>
            </a:extLst>
          </p:cNvPr>
          <p:cNvSpPr/>
          <p:nvPr/>
        </p:nvSpPr>
        <p:spPr>
          <a:xfrm>
            <a:off x="1959075" y="3880236"/>
            <a:ext cx="3861279" cy="1137036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Network: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RPCs-over-RDMA</a:t>
            </a:r>
          </a:p>
          <a:p>
            <a:pPr algn="ctr"/>
            <a:endParaRPr lang="en-GB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8C392-6713-4EB2-8AD7-32A67BA829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8" y="163748"/>
            <a:ext cx="745487" cy="4616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82CA9D-5ABD-4A22-8FF9-3C78B5DAB8E9}"/>
              </a:ext>
            </a:extLst>
          </p:cNvPr>
          <p:cNvSpPr/>
          <p:nvPr/>
        </p:nvSpPr>
        <p:spPr>
          <a:xfrm>
            <a:off x="1959074" y="3872601"/>
            <a:ext cx="3861279" cy="113703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RPCs-over-RDMA</a:t>
            </a:r>
          </a:p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240DBD76-5EFB-4D85-9C2C-724A377B5143}"/>
              </a:ext>
            </a:extLst>
          </p:cNvPr>
          <p:cNvSpPr txBox="1"/>
          <p:nvPr/>
        </p:nvSpPr>
        <p:spPr>
          <a:xfrm>
            <a:off x="840015" y="92876"/>
            <a:ext cx="12191993" cy="78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l"/>
            <a:r>
              <a:rPr lang="en-US" altLang="zh-CN" sz="3500" b="1" dirty="0">
                <a:solidFill>
                  <a:srgbClr val="B739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Dandelion: Four Key Building Blocks</a:t>
            </a:r>
            <a:endParaRPr lang="zh-CN" altLang="en-US" sz="3500" b="1" dirty="0">
              <a:solidFill>
                <a:srgbClr val="B739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98DEEB-080A-4327-ABB0-E0E7827008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94"/>
          <a:stretch/>
        </p:blipFill>
        <p:spPr>
          <a:xfrm>
            <a:off x="9737623" y="3249600"/>
            <a:ext cx="2012000" cy="113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949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Content Slides">
  <a:themeElements>
    <a:clrScheme name="2210">
      <a:dk1>
        <a:srgbClr val="1D1D1A"/>
      </a:dk1>
      <a:lt1>
        <a:srgbClr val="1D1D1A"/>
      </a:lt1>
      <a:dk2>
        <a:srgbClr val="FFFFFF"/>
      </a:dk2>
      <a:lt2>
        <a:srgbClr val="FFFFFF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Arial Black-Arial">
      <a:majorFont>
        <a:latin typeface="Arial Black" panose="020B0A04020102020204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575756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1AD3342-B2D7-44AB-B447-0EEAFE75289A}" vid="{2A9BC227-3AB3-406C-8329-4CEFEE79DCC2}"/>
    </a:ext>
  </a:extLst>
</a:theme>
</file>

<file path=ppt/theme/theme2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SimSun" pitchFamily="2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Slides">
  <a:themeElements>
    <a:clrScheme name="2210">
      <a:dk1>
        <a:srgbClr val="1D1D1A"/>
      </a:dk1>
      <a:lt1>
        <a:srgbClr val="1D1D1A"/>
      </a:lt1>
      <a:dk2>
        <a:srgbClr val="FFFFFF"/>
      </a:dk2>
      <a:lt2>
        <a:srgbClr val="FFFFFF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Arial Black-Arial">
      <a:majorFont>
        <a:latin typeface="Arial Black" panose="020B0A04020102020204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575756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1AD3342-B2D7-44AB-B447-0EEAFE75289A}" vid="{2A9BC227-3AB3-406C-8329-4CEFEE79DCC2}"/>
    </a:ext>
  </a:extLst>
</a:theme>
</file>

<file path=ppt/theme/theme4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FrutigerNext LT Medium"/>
        <a:ea typeface="华文细黑"/>
        <a:cs typeface="SimSun"/>
      </a:majorFont>
      <a:minorFont>
        <a:latin typeface="FrutigerNext LT Medium"/>
        <a:ea typeface="华文细黑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SimSun" pitchFamily="2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3004</Words>
  <Application>Microsoft Office PowerPoint</Application>
  <PresentationFormat>Widescreen</PresentationFormat>
  <Paragraphs>559</Paragraphs>
  <Slides>27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51" baseType="lpstr">
      <vt:lpstr>等线</vt:lpstr>
      <vt:lpstr>Microsoft YaHei</vt:lpstr>
      <vt:lpstr>Microsoft YaHei</vt:lpstr>
      <vt:lpstr>ＭＳ Ｐゴシック</vt:lpstr>
      <vt:lpstr>ＭＳ Ｐゴシック</vt:lpstr>
      <vt:lpstr>黑体</vt:lpstr>
      <vt:lpstr>SimSun</vt:lpstr>
      <vt:lpstr>SimSun</vt:lpstr>
      <vt:lpstr>华文细黑</vt:lpstr>
      <vt:lpstr>.AppleSystemUIFont</vt:lpstr>
      <vt:lpstr>Arial</vt:lpstr>
      <vt:lpstr>Arial Black</vt:lpstr>
      <vt:lpstr>Calibri</vt:lpstr>
      <vt:lpstr>Courier New</vt:lpstr>
      <vt:lpstr>FrutigerNext LT Bold</vt:lpstr>
      <vt:lpstr>FrutigerNext LT Medium</vt:lpstr>
      <vt:lpstr>FrutigerNext LT Regular</vt:lpstr>
      <vt:lpstr>Helvetica</vt:lpstr>
      <vt:lpstr>Wingdings</vt:lpstr>
      <vt:lpstr>Content Slides</vt:lpstr>
      <vt:lpstr>default</vt:lpstr>
      <vt:lpstr>Title Slides</vt:lpstr>
      <vt:lpstr>1_default</vt:lpstr>
      <vt:lpstr>1_Office Theme</vt:lpstr>
      <vt:lpstr>Dandelion: Next-gen Distributed Datastore Small Clusters, Bigger Speeds – Distributed txns redefined  VLDB 25 | Eurosys 25 best poster nominee  Research Track – Distributed Transactions I</vt:lpstr>
      <vt:lpstr>PowerPoint Presentation</vt:lpstr>
      <vt:lpstr>PowerPoint Presentation</vt:lpstr>
      <vt:lpstr>PowerPoint Presentation</vt:lpstr>
      <vt:lpstr>PowerPoint Presentation</vt:lpstr>
      <vt:lpstr>Dandelion Hashtable (DLHT)</vt:lpstr>
      <vt:lpstr>PowerPoint Presentation</vt:lpstr>
      <vt:lpstr>DLHT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Distributed Reliable Transactions</vt:lpstr>
      <vt:lpstr>PowerPoint Presentation</vt:lpstr>
      <vt:lpstr>PowerPoint Presentation</vt:lpstr>
      <vt:lpstr>PowerPoint Presentation</vt:lpstr>
      <vt:lpstr>PowerPoint Presentation</vt:lpstr>
      <vt:lpstr>Some of DLHT’s use-cases</vt:lpstr>
      <vt:lpstr>PowerPoint Presentation</vt:lpstr>
      <vt:lpstr>Distributed Reliable Transactions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2023-01-11T07:49:16Z</dcterms:created>
  <dcterms:modified xsi:type="dcterms:W3CDTF">2025-09-01T07:33:34Z</dcterms:modified>
</cp:coreProperties>
</file>